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Light" panose="020B0604020202020204" charset="0"/>
      <p:regular r:id="rId13"/>
      <p:italic r:id="rId14"/>
    </p:embeddedFont>
    <p:embeddedFont>
      <p:font typeface="Nunito Semi Bold" panose="020B0604020202020204" charset="0"/>
      <p:regular r:id="rId15"/>
    </p:embeddedFont>
    <p:embeddedFont>
      <p:font typeface="PT Sans" panose="020B060402020202020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F56E9-6534-E99B-B594-31CAE44FD123}" v="68" dt="2025-10-05T06:43:4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Hany El Refay" userId="S::helrefay@tachyhealth.com::d9759023-f1dc-431c-ab85-7255fa4b44bc" providerId="AD" clId="Web-{67EF56E9-6534-E99B-B594-31CAE44FD123}"/>
    <pc:docChg chg="modSld">
      <pc:chgData name="Dr. Hany El Refay" userId="S::helrefay@tachyhealth.com::d9759023-f1dc-431c-ab85-7255fa4b44bc" providerId="AD" clId="Web-{67EF56E9-6534-E99B-B594-31CAE44FD123}" dt="2025-10-05T06:43:46.819" v="62" actId="1076"/>
      <pc:docMkLst>
        <pc:docMk/>
      </pc:docMkLst>
      <pc:sldChg chg="addSp delSp modSp">
        <pc:chgData name="Dr. Hany El Refay" userId="S::helrefay@tachyhealth.com::d9759023-f1dc-431c-ab85-7255fa4b44bc" providerId="AD" clId="Web-{67EF56E9-6534-E99B-B594-31CAE44FD123}" dt="2025-10-05T06:43:46.819" v="62" actId="1076"/>
        <pc:sldMkLst>
          <pc:docMk/>
          <pc:sldMk cId="0" sldId="260"/>
        </pc:sldMkLst>
        <pc:spChg chg="mod">
          <ac:chgData name="Dr. Hany El Refay" userId="S::helrefay@tachyhealth.com::d9759023-f1dc-431c-ab85-7255fa4b44bc" providerId="AD" clId="Web-{67EF56E9-6534-E99B-B594-31CAE44FD123}" dt="2025-10-05T05:53:26.525" v="1" actId="20577"/>
          <ac:spMkLst>
            <pc:docMk/>
            <pc:sldMk cId="0" sldId="260"/>
            <ac:spMk id="10" creationId="{00000000-0000-0000-0000-000000000000}"/>
          </ac:spMkLst>
        </pc:spChg>
        <pc:picChg chg="add del">
          <ac:chgData name="Dr. Hany El Refay" userId="S::helrefay@tachyhealth.com::d9759023-f1dc-431c-ab85-7255fa4b44bc" providerId="AD" clId="Web-{67EF56E9-6534-E99B-B594-31CAE44FD123}" dt="2025-10-05T06:06:51.449" v="3"/>
          <ac:picMkLst>
            <pc:docMk/>
            <pc:sldMk cId="0" sldId="260"/>
            <ac:picMk id="5" creationId="{00000000-0000-0000-0000-000000000000}"/>
          </ac:picMkLst>
        </pc:picChg>
        <pc:picChg chg="add mod">
          <ac:chgData name="Dr. Hany El Refay" userId="S::helrefay@tachyhealth.com::d9759023-f1dc-431c-ab85-7255fa4b44bc" providerId="AD" clId="Web-{67EF56E9-6534-E99B-B594-31CAE44FD123}" dt="2025-10-05T06:33:26.421" v="61" actId="1076"/>
          <ac:picMkLst>
            <pc:docMk/>
            <pc:sldMk cId="0" sldId="260"/>
            <ac:picMk id="29" creationId="{75022A54-02CD-D9E1-A36C-2093D8ADEBAA}"/>
          </ac:picMkLst>
        </pc:picChg>
        <pc:picChg chg="add del mod">
          <ac:chgData name="Dr. Hany El Refay" userId="S::helrefay@tachyhealth.com::d9759023-f1dc-431c-ab85-7255fa4b44bc" providerId="AD" clId="Web-{67EF56E9-6534-E99B-B594-31CAE44FD123}" dt="2025-10-05T06:18:19.448" v="51"/>
          <ac:picMkLst>
            <pc:docMk/>
            <pc:sldMk cId="0" sldId="260"/>
            <ac:picMk id="30" creationId="{891F6793-330B-B8A9-618B-64B645A92C8B}"/>
          </ac:picMkLst>
        </pc:picChg>
        <pc:picChg chg="add mod">
          <ac:chgData name="Dr. Hany El Refay" userId="S::helrefay@tachyhealth.com::d9759023-f1dc-431c-ab85-7255fa4b44bc" providerId="AD" clId="Web-{67EF56E9-6534-E99B-B594-31CAE44FD123}" dt="2025-10-05T06:43:46.819" v="62" actId="1076"/>
          <ac:picMkLst>
            <pc:docMk/>
            <pc:sldMk cId="0" sldId="260"/>
            <ac:picMk id="31" creationId="{BB36371A-CE8C-3327-3ED8-77D892FC8E02}"/>
          </ac:picMkLst>
        </pc:picChg>
        <pc:picChg chg="add mod">
          <ac:chgData name="Dr. Hany El Refay" userId="S::helrefay@tachyhealth.com::d9759023-f1dc-431c-ab85-7255fa4b44bc" providerId="AD" clId="Web-{67EF56E9-6534-E99B-B594-31CAE44FD123}" dt="2025-10-05T06:15:42.727" v="50" actId="14100"/>
          <ac:picMkLst>
            <pc:docMk/>
            <pc:sldMk cId="0" sldId="260"/>
            <ac:picMk id="32" creationId="{F77FD63F-72FF-C6EB-B20B-FFD49CD07911}"/>
          </ac:picMkLst>
        </pc:picChg>
        <pc:picChg chg="add mod">
          <ac:chgData name="Dr. Hany El Refay" userId="S::helrefay@tachyhealth.com::d9759023-f1dc-431c-ab85-7255fa4b44bc" providerId="AD" clId="Web-{67EF56E9-6534-E99B-B594-31CAE44FD123}" dt="2025-10-05T06:33:16.530" v="60" actId="1076"/>
          <ac:picMkLst>
            <pc:docMk/>
            <pc:sldMk cId="0" sldId="260"/>
            <ac:picMk id="33" creationId="{03EBD782-E97D-F2B1-5C34-5752E74287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4E5A2-068F-6E4F-94C8-FD40A6E8DF63}" type="datetimeFigureOut">
              <a:rPr lang="en-US" smtClean="0"/>
              <a:t>10/4/2025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460CD-26A3-3244-A6FC-3F3F7553F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7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21806"/>
            <a:ext cx="4928354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AiCare</a:t>
            </a:r>
            <a:endParaRPr lang="en-US" sz="3850"/>
          </a:p>
        </p:txBody>
      </p:sp>
      <p:sp>
        <p:nvSpPr>
          <p:cNvPr id="4" name="Text 1"/>
          <p:cNvSpPr/>
          <p:nvPr/>
        </p:nvSpPr>
        <p:spPr>
          <a:xfrm>
            <a:off x="837724" y="3951803"/>
            <a:ext cx="746855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Making Healthcare Infrastructure as Simple as Office 365</a:t>
            </a:r>
            <a:endParaRPr lang="en-US" sz="1600"/>
          </a:p>
        </p:txBody>
      </p:sp>
      <p:sp>
        <p:nvSpPr>
          <p:cNvPr id="5" name="Text 2"/>
          <p:cNvSpPr/>
          <p:nvPr/>
        </p:nvSpPr>
        <p:spPr>
          <a:xfrm>
            <a:off x="837724" y="4522470"/>
            <a:ext cx="7468553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Tachyhealth • Built in KSA </a:t>
            </a:r>
            <a:r>
              <a:rPr lang="en-US" sz="160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🇸🇦</a:t>
            </a:r>
            <a:r>
              <a:rPr lang="en-US" sz="160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• Hosted on Humain • Serving the World </a:t>
            </a:r>
            <a:r>
              <a:rPr lang="en-US" sz="160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🌍</a:t>
            </a:r>
            <a:endParaRPr lang="en-US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544235"/>
            <a:ext cx="9080659" cy="1135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900"/>
              </a:lnSpc>
              <a:buNone/>
            </a:pPr>
            <a:r>
              <a:rPr lang="en-US" sz="7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Very Bold Vision</a:t>
            </a:r>
            <a:endParaRPr lang="en-US" sz="7150"/>
          </a:p>
        </p:txBody>
      </p:sp>
      <p:sp>
        <p:nvSpPr>
          <p:cNvPr id="3" name="Text 1"/>
          <p:cNvSpPr/>
          <p:nvPr/>
        </p:nvSpPr>
        <p:spPr>
          <a:xfrm>
            <a:off x="791647" y="1872139"/>
            <a:ext cx="8258294" cy="756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 Either Go Big or Go Home</a:t>
            </a:r>
            <a:endParaRPr lang="en-US" sz="4750"/>
          </a:p>
        </p:txBody>
      </p:sp>
      <p:sp>
        <p:nvSpPr>
          <p:cNvPr id="4" name="Text 2"/>
          <p:cNvSpPr/>
          <p:nvPr/>
        </p:nvSpPr>
        <p:spPr>
          <a:xfrm>
            <a:off x="791647" y="2821781"/>
            <a:ext cx="421302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And We Are The Big Things Company</a:t>
            </a:r>
            <a:endParaRPr lang="en-US" sz="1900"/>
          </a:p>
        </p:txBody>
      </p:sp>
      <p:sp>
        <p:nvSpPr>
          <p:cNvPr id="5" name="Text 3"/>
          <p:cNvSpPr/>
          <p:nvPr/>
        </p:nvSpPr>
        <p:spPr>
          <a:xfrm>
            <a:off x="4282678" y="3653076"/>
            <a:ext cx="1548408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AiCare by Tachyhealth</a:t>
            </a:r>
            <a:endParaRPr lang="en-US" sz="115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462" y="4026396"/>
            <a:ext cx="180856" cy="2261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99195" y="3653076"/>
            <a:ext cx="1513403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Simple as Office 365</a:t>
            </a:r>
            <a:endParaRPr lang="en-US" sz="11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6844" y="4026396"/>
            <a:ext cx="180856" cy="2261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056370" y="4706779"/>
            <a:ext cx="1513403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Powered by AI</a:t>
            </a:r>
            <a:endParaRPr lang="en-US" sz="115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915" y="4688265"/>
            <a:ext cx="180856" cy="22610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8799195" y="5760482"/>
            <a:ext cx="1513403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Built in KSA</a:t>
            </a:r>
            <a:endParaRPr lang="en-US" sz="115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6844" y="5350133"/>
            <a:ext cx="180856" cy="226100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4317683" y="5760482"/>
            <a:ext cx="1513403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Serving the World</a:t>
            </a:r>
            <a:endParaRPr lang="en-US" sz="115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19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2462" y="5350133"/>
            <a:ext cx="180856" cy="22610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4060508" y="4706779"/>
            <a:ext cx="1513403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1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Partnership Ready</a:t>
            </a:r>
            <a:endParaRPr lang="en-US" sz="1150"/>
          </a:p>
        </p:txBody>
      </p:sp>
      <p:pic>
        <p:nvPicPr>
          <p:cNvPr id="21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31086" y="3317319"/>
            <a:ext cx="2968109" cy="2968109"/>
          </a:xfrm>
          <a:prstGeom prst="rect">
            <a:avLst/>
          </a:prstGeom>
        </p:spPr>
      </p:pic>
      <p:pic>
        <p:nvPicPr>
          <p:cNvPr id="22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0391" y="4688265"/>
            <a:ext cx="180856" cy="226100"/>
          </a:xfrm>
          <a:prstGeom prst="rect">
            <a:avLst/>
          </a:prstGeom>
        </p:spPr>
      </p:pic>
      <p:sp>
        <p:nvSpPr>
          <p:cNvPr id="23" name="Text 9"/>
          <p:cNvSpPr/>
          <p:nvPr/>
        </p:nvSpPr>
        <p:spPr>
          <a:xfrm>
            <a:off x="791647" y="6478310"/>
            <a:ext cx="4597837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Ready to Transform Healthcare Together?</a:t>
            </a:r>
            <a:endParaRPr lang="en-US" sz="1900"/>
          </a:p>
        </p:txBody>
      </p:sp>
      <p:sp>
        <p:nvSpPr>
          <p:cNvPr id="24" name="Text 10"/>
          <p:cNvSpPr/>
          <p:nvPr/>
        </p:nvSpPr>
        <p:spPr>
          <a:xfrm>
            <a:off x="791647" y="6973848"/>
            <a:ext cx="13047107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Let's discuss the strategic partnership with Humain and make healthcare infrastructure as simple as Office 365 - powered by the world's most advanced AI infrastructure.</a:t>
            </a:r>
            <a:endParaRPr lang="en-US" sz="1000"/>
          </a:p>
        </p:txBody>
      </p:sp>
      <p:sp>
        <p:nvSpPr>
          <p:cNvPr id="25" name="Shape 11"/>
          <p:cNvSpPr/>
          <p:nvPr/>
        </p:nvSpPr>
        <p:spPr>
          <a:xfrm>
            <a:off x="791647" y="7324249"/>
            <a:ext cx="13047107" cy="546497"/>
          </a:xfrm>
          <a:prstGeom prst="roundRect">
            <a:avLst>
              <a:gd name="adj" fmla="val 35310"/>
            </a:avLst>
          </a:prstGeom>
          <a:solidFill>
            <a:srgbClr val="B7C2FB"/>
          </a:solidFill>
          <a:ln/>
        </p:spPr>
      </p:sp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234" y="7517249"/>
            <a:ext cx="160734" cy="128588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1209556" y="7484983"/>
            <a:ext cx="12500610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Contact: Ready to move forward with Humain partnership discussions and begin revolutionizing global healthcare infrastructure</a:t>
            </a:r>
            <a:endParaRPr lang="en-US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26826"/>
            <a:ext cx="6254829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Global Healthcare Infrastructure Crisis</a:t>
            </a:r>
            <a:endParaRPr lang="en-US" sz="2500"/>
          </a:p>
        </p:txBody>
      </p:sp>
      <p:sp>
        <p:nvSpPr>
          <p:cNvPr id="3" name="Shape 1"/>
          <p:cNvSpPr/>
          <p:nvPr/>
        </p:nvSpPr>
        <p:spPr>
          <a:xfrm>
            <a:off x="837724" y="2899410"/>
            <a:ext cx="4227552" cy="1455063"/>
          </a:xfrm>
          <a:prstGeom prst="roundRect">
            <a:avLst>
              <a:gd name="adj" fmla="val 14035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9052" y="3050738"/>
            <a:ext cx="2066806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Existing EMR is a Nightmare</a:t>
            </a:r>
            <a:endParaRPr lang="en-US" sz="1250"/>
          </a:p>
        </p:txBody>
      </p:sp>
      <p:sp>
        <p:nvSpPr>
          <p:cNvPr id="5" name="Text 3"/>
          <p:cNvSpPr/>
          <p:nvPr/>
        </p:nvSpPr>
        <p:spPr>
          <a:xfrm>
            <a:off x="989052" y="3332559"/>
            <a:ext cx="3924895" cy="87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 hospital CIO/CTO struggles with their current EMR system. Complex implementations, poor user experience, and massive IT overhead create daily frustration for healthcare professionals worldwide.</a:t>
            </a:r>
            <a:endParaRPr lang="en-US" sz="1050"/>
          </a:p>
        </p:txBody>
      </p:sp>
      <p:sp>
        <p:nvSpPr>
          <p:cNvPr id="6" name="Shape 4"/>
          <p:cNvSpPr/>
          <p:nvPr/>
        </p:nvSpPr>
        <p:spPr>
          <a:xfrm>
            <a:off x="5201364" y="2899410"/>
            <a:ext cx="4227552" cy="1455063"/>
          </a:xfrm>
          <a:prstGeom prst="roundRect">
            <a:avLst>
              <a:gd name="adj" fmla="val 14035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352693" y="3050738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Many Have None</a:t>
            </a:r>
            <a:endParaRPr lang="en-US" sz="1250"/>
          </a:p>
        </p:txBody>
      </p:sp>
      <p:sp>
        <p:nvSpPr>
          <p:cNvPr id="8" name="Text 6"/>
          <p:cNvSpPr/>
          <p:nvPr/>
        </p:nvSpPr>
        <p:spPr>
          <a:xfrm>
            <a:off x="5352693" y="3332559"/>
            <a:ext cx="3924895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many countries, EMR systems don't even exist. Hospitals still rely on paper records and fragmented digital solutions, creating inefficiencies and patient safety risks.</a:t>
            </a:r>
            <a:endParaRPr lang="en-US" sz="1050"/>
          </a:p>
        </p:txBody>
      </p:sp>
      <p:sp>
        <p:nvSpPr>
          <p:cNvPr id="9" name="Shape 7"/>
          <p:cNvSpPr/>
          <p:nvPr/>
        </p:nvSpPr>
        <p:spPr>
          <a:xfrm>
            <a:off x="9565005" y="2899410"/>
            <a:ext cx="4227552" cy="1455063"/>
          </a:xfrm>
          <a:prstGeom prst="roundRect">
            <a:avLst>
              <a:gd name="adj" fmla="val 14035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716333" y="3050738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Massive Data Scale</a:t>
            </a:r>
            <a:endParaRPr lang="en-US" sz="1250"/>
          </a:p>
        </p:txBody>
      </p:sp>
      <p:sp>
        <p:nvSpPr>
          <p:cNvPr id="11" name="Text 9"/>
          <p:cNvSpPr/>
          <p:nvPr/>
        </p:nvSpPr>
        <p:spPr>
          <a:xfrm>
            <a:off x="9716333" y="3332559"/>
            <a:ext cx="3924895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data is one of the largest datasets on the planet, encompassing images, videos, reports, and complex medical records that legacy systems can't handle effectively.</a:t>
            </a:r>
            <a:endParaRPr lang="en-US" sz="1050"/>
          </a:p>
        </p:txBody>
      </p:sp>
      <p:sp>
        <p:nvSpPr>
          <p:cNvPr id="12" name="Shape 10"/>
          <p:cNvSpPr/>
          <p:nvPr/>
        </p:nvSpPr>
        <p:spPr>
          <a:xfrm>
            <a:off x="837724" y="4507587"/>
            <a:ext cx="306229" cy="306229"/>
          </a:xfrm>
          <a:prstGeom prst="roundRect">
            <a:avLst>
              <a:gd name="adj" fmla="val 66689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280041" y="4554379"/>
            <a:ext cx="273808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Complex, Expensive Implementations</a:t>
            </a:r>
            <a:endParaRPr lang="en-US" sz="1250"/>
          </a:p>
        </p:txBody>
      </p:sp>
      <p:sp>
        <p:nvSpPr>
          <p:cNvPr id="14" name="Text 12"/>
          <p:cNvSpPr/>
          <p:nvPr/>
        </p:nvSpPr>
        <p:spPr>
          <a:xfrm>
            <a:off x="1280041" y="4836200"/>
            <a:ext cx="3762494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Traditional EMR deployments require 12-24 months and cost $500K-$5M+</a:t>
            </a:r>
            <a:endParaRPr lang="en-US" sz="1050"/>
          </a:p>
        </p:txBody>
      </p:sp>
      <p:sp>
        <p:nvSpPr>
          <p:cNvPr id="15" name="Shape 13"/>
          <p:cNvSpPr/>
          <p:nvPr/>
        </p:nvSpPr>
        <p:spPr>
          <a:xfrm>
            <a:off x="5212675" y="4507587"/>
            <a:ext cx="306229" cy="306229"/>
          </a:xfrm>
          <a:prstGeom prst="roundRect">
            <a:avLst>
              <a:gd name="adj" fmla="val 66689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654993" y="4554379"/>
            <a:ext cx="189654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No AI Capabilities Built-in</a:t>
            </a:r>
            <a:endParaRPr lang="en-US" sz="1250"/>
          </a:p>
        </p:txBody>
      </p:sp>
      <p:sp>
        <p:nvSpPr>
          <p:cNvPr id="17" name="Text 15"/>
          <p:cNvSpPr/>
          <p:nvPr/>
        </p:nvSpPr>
        <p:spPr>
          <a:xfrm>
            <a:off x="5654993" y="4836200"/>
            <a:ext cx="376261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Legacy systems lack modern AI features for clinical decision support and automation</a:t>
            </a:r>
            <a:endParaRPr lang="en-US" sz="1050"/>
          </a:p>
        </p:txBody>
      </p:sp>
      <p:sp>
        <p:nvSpPr>
          <p:cNvPr id="18" name="Shape 16"/>
          <p:cNvSpPr/>
          <p:nvPr/>
        </p:nvSpPr>
        <p:spPr>
          <a:xfrm>
            <a:off x="9587746" y="4507587"/>
            <a:ext cx="306229" cy="306229"/>
          </a:xfrm>
          <a:prstGeom prst="roundRect">
            <a:avLst>
              <a:gd name="adj" fmla="val 66689"/>
            </a:avLst>
          </a:prstGeom>
          <a:solidFill>
            <a:srgbClr val="F3F3FF"/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030063" y="4554379"/>
            <a:ext cx="196619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Requires Massive IT Teams</a:t>
            </a:r>
            <a:endParaRPr lang="en-US" sz="1250"/>
          </a:p>
        </p:txBody>
      </p:sp>
      <p:sp>
        <p:nvSpPr>
          <p:cNvPr id="20" name="Text 18"/>
          <p:cNvSpPr/>
          <p:nvPr/>
        </p:nvSpPr>
        <p:spPr>
          <a:xfrm>
            <a:off x="10030063" y="4836200"/>
            <a:ext cx="3762613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Hospitals need dedicated technical staff just to maintain their EMR systems</a:t>
            </a:r>
            <a:endParaRPr lang="en-US" sz="1050"/>
          </a:p>
        </p:txBody>
      </p:sp>
      <p:sp>
        <p:nvSpPr>
          <p:cNvPr id="21" name="Shape 19"/>
          <p:cNvSpPr/>
          <p:nvPr/>
        </p:nvSpPr>
        <p:spPr>
          <a:xfrm>
            <a:off x="837724" y="5424607"/>
            <a:ext cx="12954952" cy="578168"/>
          </a:xfrm>
          <a:prstGeom prst="roundRect">
            <a:avLst>
              <a:gd name="adj" fmla="val 35322"/>
            </a:avLst>
          </a:prstGeom>
          <a:solidFill>
            <a:srgbClr val="B7C2FB"/>
          </a:solidFill>
          <a:ln/>
        </p:spPr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12" y="5627846"/>
            <a:ext cx="170140" cy="136088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280041" y="5594628"/>
            <a:ext cx="123765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desperately needs a </a:t>
            </a:r>
            <a:r>
              <a:rPr lang="en-US" sz="1050" b="1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consumer-grade, AI-powered</a:t>
            </a:r>
            <a:r>
              <a:rPr lang="en-US" sz="105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solution that works out of the box</a:t>
            </a:r>
            <a:endParaRPr lang="en-US" sz="10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3658"/>
            <a:ext cx="8271272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AiCare: AI-Powered EMR You Can Start Using in Minutes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837724" y="2248257"/>
            <a:ext cx="6960394" cy="800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5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Subscribe. Select. Start.</a:t>
            </a:r>
            <a:endParaRPr lang="en-US" sz="5000"/>
          </a:p>
        </p:txBody>
      </p:sp>
      <p:sp>
        <p:nvSpPr>
          <p:cNvPr id="4" name="Text 2"/>
          <p:cNvSpPr/>
          <p:nvPr/>
        </p:nvSpPr>
        <p:spPr>
          <a:xfrm>
            <a:off x="837724" y="3253264"/>
            <a:ext cx="12954952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 simple as Microsoft Office 365, as powerful as modern AI</a:t>
            </a:r>
            <a:endParaRPr lang="en-US" sz="1050"/>
          </a:p>
        </p:txBody>
      </p:sp>
      <p:sp>
        <p:nvSpPr>
          <p:cNvPr id="5" name="Shape 3"/>
          <p:cNvSpPr/>
          <p:nvPr/>
        </p:nvSpPr>
        <p:spPr>
          <a:xfrm>
            <a:off x="837724" y="3828217"/>
            <a:ext cx="6409373" cy="1208723"/>
          </a:xfrm>
          <a:prstGeom prst="roundRect">
            <a:avLst>
              <a:gd name="adj" fmla="val 605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837724" y="3812977"/>
            <a:ext cx="6409373" cy="60960"/>
          </a:xfrm>
          <a:prstGeom prst="roundRect">
            <a:avLst>
              <a:gd name="adj" fmla="val 335010"/>
            </a:avLst>
          </a:prstGeom>
          <a:solidFill>
            <a:srgbClr val="2D4DF2"/>
          </a:solidFill>
          <a:ln/>
        </p:spPr>
      </p:sp>
      <p:sp>
        <p:nvSpPr>
          <p:cNvPr id="7" name="Shape 5"/>
          <p:cNvSpPr/>
          <p:nvPr/>
        </p:nvSpPr>
        <p:spPr>
          <a:xfrm>
            <a:off x="3838218" y="3624024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2D4DF2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33" y="3726061"/>
            <a:ext cx="163354" cy="20419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89052" y="4168497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Instant Activation</a:t>
            </a:r>
            <a:endParaRPr lang="en-US" sz="1250"/>
          </a:p>
        </p:txBody>
      </p:sp>
      <p:sp>
        <p:nvSpPr>
          <p:cNvPr id="10" name="Text 7"/>
          <p:cNvSpPr/>
          <p:nvPr/>
        </p:nvSpPr>
        <p:spPr>
          <a:xfrm>
            <a:off x="989052" y="4450318"/>
            <a:ext cx="6106716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setup, no consultants, no IT projects. Just select modules, enter payment, and start using immediately. Zero deployment time means you can begin improving patient care today.</a:t>
            </a:r>
            <a:endParaRPr lang="en-US" sz="1050"/>
          </a:p>
        </p:txBody>
      </p:sp>
      <p:sp>
        <p:nvSpPr>
          <p:cNvPr id="11" name="Shape 8"/>
          <p:cNvSpPr/>
          <p:nvPr/>
        </p:nvSpPr>
        <p:spPr>
          <a:xfrm>
            <a:off x="7383185" y="3828217"/>
            <a:ext cx="6409492" cy="1208723"/>
          </a:xfrm>
          <a:prstGeom prst="roundRect">
            <a:avLst>
              <a:gd name="adj" fmla="val 605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383185" y="3812977"/>
            <a:ext cx="6409492" cy="60960"/>
          </a:xfrm>
          <a:prstGeom prst="roundRect">
            <a:avLst>
              <a:gd name="adj" fmla="val 335010"/>
            </a:avLst>
          </a:prstGeom>
          <a:solidFill>
            <a:srgbClr val="018CE1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83679" y="3624024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2D4DF2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194" y="3726061"/>
            <a:ext cx="163354" cy="204192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34513" y="4168497"/>
            <a:ext cx="170557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Gazal R1 LLM Powered</a:t>
            </a:r>
            <a:endParaRPr lang="en-US" sz="1250"/>
          </a:p>
        </p:txBody>
      </p:sp>
      <p:sp>
        <p:nvSpPr>
          <p:cNvPr id="16" name="Text 12"/>
          <p:cNvSpPr/>
          <p:nvPr/>
        </p:nvSpPr>
        <p:spPr>
          <a:xfrm>
            <a:off x="7534513" y="4450318"/>
            <a:ext cx="6106835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AI capabilities powered by Gazal R1 LLM for intelligent automation, clinical decision support, and natural language queries that understand medical context.</a:t>
            </a:r>
            <a:endParaRPr lang="en-US" sz="1050"/>
          </a:p>
        </p:txBody>
      </p:sp>
      <p:sp>
        <p:nvSpPr>
          <p:cNvPr id="17" name="Shape 13"/>
          <p:cNvSpPr/>
          <p:nvPr/>
        </p:nvSpPr>
        <p:spPr>
          <a:xfrm>
            <a:off x="837724" y="5377220"/>
            <a:ext cx="6409373" cy="1208723"/>
          </a:xfrm>
          <a:prstGeom prst="roundRect">
            <a:avLst>
              <a:gd name="adj" fmla="val 605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837724" y="5361980"/>
            <a:ext cx="6409373" cy="60960"/>
          </a:xfrm>
          <a:prstGeom prst="roundRect">
            <a:avLst>
              <a:gd name="adj" fmla="val 335010"/>
            </a:avLst>
          </a:prstGeom>
          <a:solidFill>
            <a:srgbClr val="DA33BF"/>
          </a:solidFill>
          <a:ln/>
        </p:spPr>
      </p:sp>
      <p:sp>
        <p:nvSpPr>
          <p:cNvPr id="19" name="Shape 15"/>
          <p:cNvSpPr/>
          <p:nvPr/>
        </p:nvSpPr>
        <p:spPr>
          <a:xfrm>
            <a:off x="3838218" y="5173028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2D4DF2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733" y="5275064"/>
            <a:ext cx="163354" cy="20419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9052" y="5717500"/>
            <a:ext cx="191047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Cloud-Native Architecture</a:t>
            </a:r>
            <a:endParaRPr lang="en-US" sz="1250"/>
          </a:p>
        </p:txBody>
      </p:sp>
      <p:sp>
        <p:nvSpPr>
          <p:cNvPr id="22" name="Text 17"/>
          <p:cNvSpPr/>
          <p:nvPr/>
        </p:nvSpPr>
        <p:spPr>
          <a:xfrm>
            <a:off x="989052" y="5999321"/>
            <a:ext cx="6106716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on Humain's massive AI infrastructure in Saudi Arabia. Scalable, reliable, global reach with 99.99% uptime SLA and enterprise-grade security.</a:t>
            </a:r>
            <a:endParaRPr lang="en-US" sz="1050"/>
          </a:p>
        </p:txBody>
      </p:sp>
      <p:sp>
        <p:nvSpPr>
          <p:cNvPr id="23" name="Shape 18"/>
          <p:cNvSpPr/>
          <p:nvPr/>
        </p:nvSpPr>
        <p:spPr>
          <a:xfrm>
            <a:off x="7383185" y="5377220"/>
            <a:ext cx="6409492" cy="1208723"/>
          </a:xfrm>
          <a:prstGeom prst="roundRect">
            <a:avLst>
              <a:gd name="adj" fmla="val 6052"/>
            </a:avLst>
          </a:prstGeom>
          <a:solidFill>
            <a:srgbClr val="F3F3FF">
              <a:alpha val="75000"/>
            </a:srgbClr>
          </a:solidFill>
          <a:ln/>
        </p:spPr>
      </p:sp>
      <p:sp>
        <p:nvSpPr>
          <p:cNvPr id="24" name="Shape 19"/>
          <p:cNvSpPr/>
          <p:nvPr/>
        </p:nvSpPr>
        <p:spPr>
          <a:xfrm>
            <a:off x="7383185" y="5361980"/>
            <a:ext cx="6409492" cy="60960"/>
          </a:xfrm>
          <a:prstGeom prst="roundRect">
            <a:avLst>
              <a:gd name="adj" fmla="val 335010"/>
            </a:avLst>
          </a:prstGeom>
          <a:solidFill>
            <a:srgbClr val="2D4DF2"/>
          </a:solidFill>
          <a:ln/>
        </p:spPr>
      </p:sp>
      <p:sp>
        <p:nvSpPr>
          <p:cNvPr id="25" name="Shape 20"/>
          <p:cNvSpPr/>
          <p:nvPr/>
        </p:nvSpPr>
        <p:spPr>
          <a:xfrm>
            <a:off x="10383679" y="5173028"/>
            <a:ext cx="408384" cy="408384"/>
          </a:xfrm>
          <a:prstGeom prst="roundRect">
            <a:avLst>
              <a:gd name="adj" fmla="val 223907"/>
            </a:avLst>
          </a:prstGeom>
          <a:solidFill>
            <a:srgbClr val="2D4DF2"/>
          </a:solidFill>
          <a:ln/>
        </p:spPr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194" y="5275064"/>
            <a:ext cx="163354" cy="204192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534513" y="5717500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Two-Path Migration</a:t>
            </a:r>
            <a:endParaRPr lang="en-US" sz="1250"/>
          </a:p>
        </p:txBody>
      </p:sp>
      <p:sp>
        <p:nvSpPr>
          <p:cNvPr id="28" name="Text 22"/>
          <p:cNvSpPr/>
          <p:nvPr/>
        </p:nvSpPr>
        <p:spPr>
          <a:xfrm>
            <a:off x="7534513" y="5999321"/>
            <a:ext cx="6106835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fresh with new workflows or seamlessly transition from existing EMR systems with zero downtime. Our AI handles data conversion automatically.</a:t>
            </a:r>
            <a:endParaRPr lang="en-US" sz="10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48157"/>
            <a:ext cx="7149584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Healthcare: The Best System for AI Consumption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837724" y="2052757"/>
            <a:ext cx="5395912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$40B+ Global EMR Market</a:t>
            </a:r>
            <a:endParaRPr lang="en-US" sz="3450"/>
          </a:p>
        </p:txBody>
      </p:sp>
      <p:sp>
        <p:nvSpPr>
          <p:cNvPr id="4" name="Text 2"/>
          <p:cNvSpPr/>
          <p:nvPr/>
        </p:nvSpPr>
        <p:spPr>
          <a:xfrm>
            <a:off x="837724" y="2809518"/>
            <a:ext cx="12954952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at 6-7% annually with massive untapped potential in emerging markets</a:t>
            </a:r>
            <a:endParaRPr lang="en-US" sz="1050"/>
          </a:p>
        </p:txBody>
      </p:sp>
      <p:sp>
        <p:nvSpPr>
          <p:cNvPr id="5" name="Text 3"/>
          <p:cNvSpPr/>
          <p:nvPr/>
        </p:nvSpPr>
        <p:spPr>
          <a:xfrm>
            <a:off x="837724" y="3316367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Developed Markets</a:t>
            </a:r>
            <a:endParaRPr lang="en-US" sz="1250"/>
          </a:p>
        </p:txBody>
      </p:sp>
      <p:sp>
        <p:nvSpPr>
          <p:cNvPr id="6" name="Text 4"/>
          <p:cNvSpPr/>
          <p:nvPr/>
        </p:nvSpPr>
        <p:spPr>
          <a:xfrm>
            <a:off x="837724" y="3652599"/>
            <a:ext cx="4096345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Existing EMR users desperate for modern alternative. These markets represent immediate opportunity with hospitals already budgeting for EMR solutions but frustrated with current options.</a:t>
            </a:r>
            <a:endParaRPr lang="en-US" sz="1050"/>
          </a:p>
        </p:txBody>
      </p:sp>
      <p:sp>
        <p:nvSpPr>
          <p:cNvPr id="7" name="Text 5"/>
          <p:cNvSpPr/>
          <p:nvPr/>
        </p:nvSpPr>
        <p:spPr>
          <a:xfrm>
            <a:off x="837724" y="4428053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Proven willingness to pay premium prices</a:t>
            </a:r>
            <a:endParaRPr lang="en-US" sz="1050"/>
          </a:p>
        </p:txBody>
      </p:sp>
      <p:sp>
        <p:nvSpPr>
          <p:cNvPr id="8" name="Text 6"/>
          <p:cNvSpPr/>
          <p:nvPr/>
        </p:nvSpPr>
        <p:spPr>
          <a:xfrm>
            <a:off x="837724" y="4693325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Established procurement processes</a:t>
            </a:r>
            <a:endParaRPr lang="en-US" sz="1050"/>
          </a:p>
        </p:txBody>
      </p:sp>
      <p:sp>
        <p:nvSpPr>
          <p:cNvPr id="9" name="Text 7"/>
          <p:cNvSpPr/>
          <p:nvPr/>
        </p:nvSpPr>
        <p:spPr>
          <a:xfrm>
            <a:off x="837724" y="4958596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Regulatory frameworks in place</a:t>
            </a:r>
            <a:endParaRPr lang="en-US" sz="1050"/>
          </a:p>
        </p:txBody>
      </p:sp>
      <p:sp>
        <p:nvSpPr>
          <p:cNvPr id="10" name="Text 8"/>
          <p:cNvSpPr/>
          <p:nvPr/>
        </p:nvSpPr>
        <p:spPr>
          <a:xfrm>
            <a:off x="5273873" y="3316367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Emerging Markets</a:t>
            </a:r>
            <a:endParaRPr lang="en-US" sz="1250"/>
          </a:p>
        </p:txBody>
      </p:sp>
      <p:sp>
        <p:nvSpPr>
          <p:cNvPr id="11" name="Text 9"/>
          <p:cNvSpPr/>
          <p:nvPr/>
        </p:nvSpPr>
        <p:spPr>
          <a:xfrm>
            <a:off x="5273873" y="3652599"/>
            <a:ext cx="4096345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EMR infrastructure creates greenfield opportunity. These markets can leapfrog directly to AI-powered solutions without legacy system constraints.</a:t>
            </a:r>
            <a:endParaRPr lang="en-US" sz="1050"/>
          </a:p>
        </p:txBody>
      </p:sp>
      <p:sp>
        <p:nvSpPr>
          <p:cNvPr id="12" name="Text 10"/>
          <p:cNvSpPr/>
          <p:nvPr/>
        </p:nvSpPr>
        <p:spPr>
          <a:xfrm>
            <a:off x="5273873" y="4428053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Rapid healthcare digitization</a:t>
            </a:r>
            <a:endParaRPr lang="en-US" sz="1050"/>
          </a:p>
        </p:txBody>
      </p:sp>
      <p:sp>
        <p:nvSpPr>
          <p:cNvPr id="13" name="Text 11"/>
          <p:cNvSpPr/>
          <p:nvPr/>
        </p:nvSpPr>
        <p:spPr>
          <a:xfrm>
            <a:off x="5273873" y="4693325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healthcare initiatives</a:t>
            </a:r>
            <a:endParaRPr lang="en-US" sz="1050"/>
          </a:p>
        </p:txBody>
      </p:sp>
      <p:sp>
        <p:nvSpPr>
          <p:cNvPr id="14" name="Text 12"/>
          <p:cNvSpPr/>
          <p:nvPr/>
        </p:nvSpPr>
        <p:spPr>
          <a:xfrm>
            <a:off x="5273873" y="4958596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Growing middle class demanding better care</a:t>
            </a:r>
            <a:endParaRPr lang="en-US" sz="1050"/>
          </a:p>
        </p:txBody>
      </p:sp>
      <p:sp>
        <p:nvSpPr>
          <p:cNvPr id="15" name="Text 13"/>
          <p:cNvSpPr/>
          <p:nvPr/>
        </p:nvSpPr>
        <p:spPr>
          <a:xfrm>
            <a:off x="9710023" y="3316367"/>
            <a:ext cx="162818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MENA Strategic Focus</a:t>
            </a:r>
            <a:endParaRPr lang="en-US" sz="1250"/>
          </a:p>
        </p:txBody>
      </p:sp>
      <p:sp>
        <p:nvSpPr>
          <p:cNvPr id="16" name="Text 14"/>
          <p:cNvSpPr/>
          <p:nvPr/>
        </p:nvSpPr>
        <p:spPr>
          <a:xfrm>
            <a:off x="9710023" y="3652599"/>
            <a:ext cx="4096345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home market with Saudi backing. Vision 2030 healthcare transformation creates perfect timing for AI-powered EMR adoption.</a:t>
            </a:r>
            <a:endParaRPr lang="en-US" sz="1050"/>
          </a:p>
        </p:txBody>
      </p:sp>
      <p:sp>
        <p:nvSpPr>
          <p:cNvPr id="17" name="Text 15"/>
          <p:cNvSpPr/>
          <p:nvPr/>
        </p:nvSpPr>
        <p:spPr>
          <a:xfrm>
            <a:off x="9710023" y="4210407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 support for digital health</a:t>
            </a:r>
            <a:endParaRPr lang="en-US" sz="1050"/>
          </a:p>
        </p:txBody>
      </p:sp>
      <p:sp>
        <p:nvSpPr>
          <p:cNvPr id="18" name="Text 16"/>
          <p:cNvSpPr/>
          <p:nvPr/>
        </p:nvSpPr>
        <p:spPr>
          <a:xfrm>
            <a:off x="9710023" y="4475678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Massive healthcare investments</a:t>
            </a:r>
            <a:endParaRPr lang="en-US" sz="1050"/>
          </a:p>
        </p:txBody>
      </p:sp>
      <p:sp>
        <p:nvSpPr>
          <p:cNvPr id="19" name="Text 17"/>
          <p:cNvSpPr/>
          <p:nvPr/>
        </p:nvSpPr>
        <p:spPr>
          <a:xfrm>
            <a:off x="9710023" y="4740950"/>
            <a:ext cx="409634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Regional expansion opportunities</a:t>
            </a:r>
            <a:endParaRPr lang="en-US" sz="1050"/>
          </a:p>
        </p:txBody>
      </p:sp>
      <p:sp>
        <p:nvSpPr>
          <p:cNvPr id="20" name="Text 18"/>
          <p:cNvSpPr/>
          <p:nvPr/>
        </p:nvSpPr>
        <p:spPr>
          <a:xfrm>
            <a:off x="837724" y="5444966"/>
            <a:ext cx="4204811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10K+</a:t>
            </a:r>
            <a:endParaRPr lang="en-US" sz="3500"/>
          </a:p>
        </p:txBody>
      </p:sp>
      <p:sp>
        <p:nvSpPr>
          <p:cNvPr id="21" name="Text 19"/>
          <p:cNvSpPr/>
          <p:nvPr/>
        </p:nvSpPr>
        <p:spPr>
          <a:xfrm>
            <a:off x="2139315" y="6064210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Hospitals in MENA</a:t>
            </a:r>
            <a:endParaRPr lang="en-US" sz="1250"/>
          </a:p>
        </p:txBody>
      </p:sp>
      <p:sp>
        <p:nvSpPr>
          <p:cNvPr id="22" name="Text 20"/>
          <p:cNvSpPr/>
          <p:nvPr/>
        </p:nvSpPr>
        <p:spPr>
          <a:xfrm>
            <a:off x="837724" y="6346031"/>
            <a:ext cx="4204811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Immediate addressable market with strong government support for healthcare digitization</a:t>
            </a:r>
            <a:endParaRPr lang="en-US" sz="1050"/>
          </a:p>
        </p:txBody>
      </p:sp>
      <p:sp>
        <p:nvSpPr>
          <p:cNvPr id="23" name="Text 21"/>
          <p:cNvSpPr/>
          <p:nvPr/>
        </p:nvSpPr>
        <p:spPr>
          <a:xfrm>
            <a:off x="5212675" y="5444966"/>
            <a:ext cx="420493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100K+</a:t>
            </a:r>
            <a:endParaRPr lang="en-US" sz="3500"/>
          </a:p>
        </p:txBody>
      </p:sp>
      <p:sp>
        <p:nvSpPr>
          <p:cNvPr id="24" name="Text 22"/>
          <p:cNvSpPr/>
          <p:nvPr/>
        </p:nvSpPr>
        <p:spPr>
          <a:xfrm>
            <a:off x="6486406" y="6064210"/>
            <a:ext cx="165735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Hospital Target</a:t>
            </a:r>
            <a:endParaRPr lang="en-US" sz="1250"/>
          </a:p>
        </p:txBody>
      </p:sp>
      <p:sp>
        <p:nvSpPr>
          <p:cNvPr id="25" name="Text 23"/>
          <p:cNvSpPr/>
          <p:nvPr/>
        </p:nvSpPr>
        <p:spPr>
          <a:xfrm>
            <a:off x="5212675" y="6346031"/>
            <a:ext cx="4204930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Long-term addressable market across developed and emerging economies</a:t>
            </a:r>
            <a:endParaRPr lang="en-US" sz="1050"/>
          </a:p>
        </p:txBody>
      </p:sp>
      <p:sp>
        <p:nvSpPr>
          <p:cNvPr id="26" name="Text 24"/>
          <p:cNvSpPr/>
          <p:nvPr/>
        </p:nvSpPr>
        <p:spPr>
          <a:xfrm>
            <a:off x="9587746" y="5444966"/>
            <a:ext cx="4204930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3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6-7%</a:t>
            </a:r>
            <a:endParaRPr lang="en-US" sz="3500"/>
          </a:p>
        </p:txBody>
      </p:sp>
      <p:sp>
        <p:nvSpPr>
          <p:cNvPr id="27" name="Text 25"/>
          <p:cNvSpPr/>
          <p:nvPr/>
        </p:nvSpPr>
        <p:spPr>
          <a:xfrm>
            <a:off x="10852190" y="6064210"/>
            <a:ext cx="1676043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Annual Market Growth</a:t>
            </a:r>
            <a:endParaRPr lang="en-US" sz="1250"/>
          </a:p>
        </p:txBody>
      </p:sp>
      <p:sp>
        <p:nvSpPr>
          <p:cNvPr id="28" name="Text 26"/>
          <p:cNvSpPr/>
          <p:nvPr/>
        </p:nvSpPr>
        <p:spPr>
          <a:xfrm>
            <a:off x="9587746" y="6346031"/>
            <a:ext cx="4204930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Consistent growth driven by healthcare digitization trends and regulatory requirements</a:t>
            </a:r>
            <a:endParaRPr lang="en-US"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22998"/>
            <a:ext cx="6518315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Complete Healthcare Infrastructure Platform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837724" y="1727597"/>
            <a:ext cx="262175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AiCare by Tachyhealth</a:t>
            </a:r>
            <a:endParaRPr lang="en-US" sz="2000"/>
          </a:p>
        </p:txBody>
      </p:sp>
      <p:sp>
        <p:nvSpPr>
          <p:cNvPr id="4" name="Text 2"/>
          <p:cNvSpPr/>
          <p:nvPr/>
        </p:nvSpPr>
        <p:spPr>
          <a:xfrm>
            <a:off x="837724" y="2252067"/>
            <a:ext cx="12954952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healthcare infrastructure platform with AI at its core, powered by Gazal R1 LLM</a:t>
            </a:r>
            <a:endParaRPr lang="en-US" sz="10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22828"/>
            <a:ext cx="2022158" cy="20221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7724" y="4781074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EMR/EHR Core</a:t>
            </a:r>
            <a:endParaRPr lang="en-US" sz="1250"/>
          </a:p>
        </p:txBody>
      </p:sp>
      <p:sp>
        <p:nvSpPr>
          <p:cNvPr id="7" name="Text 4"/>
          <p:cNvSpPr/>
          <p:nvPr/>
        </p:nvSpPr>
        <p:spPr>
          <a:xfrm>
            <a:off x="837724" y="5062895"/>
            <a:ext cx="3111103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patient records supporting all data types including images, videos, reports, and structured medical data with intelligent search and retrieval.</a:t>
            </a:r>
            <a:endParaRPr lang="en-US" sz="105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967" y="2622828"/>
            <a:ext cx="2022158" cy="20221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18967" y="4781074"/>
            <a:ext cx="2086570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Hospital Information System</a:t>
            </a:r>
            <a:endParaRPr lang="en-US" sz="1250"/>
          </a:p>
        </p:txBody>
      </p:sp>
      <p:sp>
        <p:nvSpPr>
          <p:cNvPr id="10" name="Text 6"/>
          <p:cNvSpPr/>
          <p:nvPr/>
        </p:nvSpPr>
        <p:spPr>
          <a:xfrm>
            <a:off x="4118967" y="5062895"/>
            <a:ext cx="3111103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/>
                <a:ea typeface="PT Sans" pitchFamily="34" charset="-122"/>
                <a:cs typeface="PT Sans" pitchFamily="34" charset="-120"/>
              </a:rPr>
              <a:t>Full HIS operations management including scheduling, billing, inventory, and resource allocation with real-time analytics and reporting.</a:t>
            </a:r>
            <a:endParaRPr lang="en-US" sz="1050">
              <a:solidFill>
                <a:srgbClr val="00002E"/>
              </a:solidFill>
              <a:latin typeface="PT Sans"/>
              <a:ea typeface="Calibri"/>
              <a:cs typeface="Calibri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211" y="2622828"/>
            <a:ext cx="2022158" cy="20221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00211" y="4781074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Clinical Assistant</a:t>
            </a:r>
            <a:endParaRPr lang="en-US" sz="1250"/>
          </a:p>
        </p:txBody>
      </p:sp>
      <p:sp>
        <p:nvSpPr>
          <p:cNvPr id="13" name="Text 8"/>
          <p:cNvSpPr/>
          <p:nvPr/>
        </p:nvSpPr>
        <p:spPr>
          <a:xfrm>
            <a:off x="7400211" y="5062895"/>
            <a:ext cx="3111103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Powered by Gazal R1 LLM for clinical decision support, automated documentation, drug interaction checks, and natural language queries.</a:t>
            </a:r>
            <a:endParaRPr lang="en-US" sz="105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454" y="2622828"/>
            <a:ext cx="2022277" cy="202227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681454" y="4781193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Analytics &amp; Insights</a:t>
            </a:r>
            <a:endParaRPr lang="en-US" sz="1250"/>
          </a:p>
        </p:txBody>
      </p:sp>
      <p:sp>
        <p:nvSpPr>
          <p:cNvPr id="16" name="Text 10"/>
          <p:cNvSpPr/>
          <p:nvPr/>
        </p:nvSpPr>
        <p:spPr>
          <a:xfrm>
            <a:off x="10681454" y="5063014"/>
            <a:ext cx="3111222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Real-time AI-powered analytics for population health management, quality metrics, and operational efficiency with predictive insights.</a:t>
            </a:r>
            <a:endParaRPr lang="en-US" sz="1050"/>
          </a:p>
        </p:txBody>
      </p:sp>
      <p:sp>
        <p:nvSpPr>
          <p:cNvPr id="17" name="Shape 11"/>
          <p:cNvSpPr/>
          <p:nvPr/>
        </p:nvSpPr>
        <p:spPr>
          <a:xfrm>
            <a:off x="837724" y="5869067"/>
            <a:ext cx="12954952" cy="1237417"/>
          </a:xfrm>
          <a:prstGeom prst="roundRect">
            <a:avLst>
              <a:gd name="adj" fmla="val 1650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852964" y="5884307"/>
            <a:ext cx="4308158" cy="1206937"/>
          </a:xfrm>
          <a:prstGeom prst="roundRect">
            <a:avLst>
              <a:gd name="adj" fmla="val 16921"/>
            </a:avLst>
          </a:prstGeom>
          <a:solidFill>
            <a:srgbClr val="F3F3FF"/>
          </a:solidFill>
          <a:ln/>
        </p:spPr>
      </p:sp>
      <p:sp>
        <p:nvSpPr>
          <p:cNvPr id="19" name="Text 13"/>
          <p:cNvSpPr/>
          <p:nvPr/>
        </p:nvSpPr>
        <p:spPr>
          <a:xfrm>
            <a:off x="989052" y="6020395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Gazal R1 LLM</a:t>
            </a:r>
            <a:endParaRPr lang="en-US" sz="1250"/>
          </a:p>
        </p:txBody>
      </p:sp>
      <p:sp>
        <p:nvSpPr>
          <p:cNvPr id="20" name="Text 14"/>
          <p:cNvSpPr/>
          <p:nvPr/>
        </p:nvSpPr>
        <p:spPr>
          <a:xfrm>
            <a:off x="989052" y="6302216"/>
            <a:ext cx="403598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language model powering all AI functions - clinical decision support, natural language queries, automated documentation, and intelligent data processing</a:t>
            </a:r>
            <a:endParaRPr lang="en-US" sz="1050"/>
          </a:p>
        </p:txBody>
      </p:sp>
      <p:sp>
        <p:nvSpPr>
          <p:cNvPr id="21" name="Shape 15"/>
          <p:cNvSpPr/>
          <p:nvPr/>
        </p:nvSpPr>
        <p:spPr>
          <a:xfrm>
            <a:off x="5161121" y="5884307"/>
            <a:ext cx="4308158" cy="1206937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2" name="Shape 16"/>
          <p:cNvSpPr/>
          <p:nvPr/>
        </p:nvSpPr>
        <p:spPr>
          <a:xfrm>
            <a:off x="5161121" y="5884307"/>
            <a:ext cx="15240" cy="1206937"/>
          </a:xfrm>
          <a:prstGeom prst="roundRect">
            <a:avLst>
              <a:gd name="adj" fmla="val 1340040"/>
            </a:avLst>
          </a:prstGeom>
          <a:solidFill>
            <a:srgbClr val="1AA5FA"/>
          </a:solidFill>
          <a:ln/>
        </p:spPr>
      </p:sp>
      <p:sp>
        <p:nvSpPr>
          <p:cNvPr id="23" name="Text 17"/>
          <p:cNvSpPr/>
          <p:nvPr/>
        </p:nvSpPr>
        <p:spPr>
          <a:xfrm>
            <a:off x="5297210" y="6020395"/>
            <a:ext cx="160293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Humain Infrastructure</a:t>
            </a:r>
            <a:endParaRPr lang="en-US" sz="1250"/>
          </a:p>
        </p:txBody>
      </p:sp>
      <p:sp>
        <p:nvSpPr>
          <p:cNvPr id="24" name="Text 18"/>
          <p:cNvSpPr/>
          <p:nvPr/>
        </p:nvSpPr>
        <p:spPr>
          <a:xfrm>
            <a:off x="5297210" y="6302216"/>
            <a:ext cx="4035981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Massive-scale compute in Dammam &amp; Riyadh data centers. Built for AI workloads with global reach and enterprise security compliance</a:t>
            </a:r>
            <a:endParaRPr lang="en-US" sz="1050"/>
          </a:p>
        </p:txBody>
      </p:sp>
      <p:sp>
        <p:nvSpPr>
          <p:cNvPr id="25" name="Shape 19"/>
          <p:cNvSpPr/>
          <p:nvPr/>
        </p:nvSpPr>
        <p:spPr>
          <a:xfrm>
            <a:off x="9469279" y="5884307"/>
            <a:ext cx="4308158" cy="1206937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26" name="Shape 20"/>
          <p:cNvSpPr/>
          <p:nvPr/>
        </p:nvSpPr>
        <p:spPr>
          <a:xfrm>
            <a:off x="9469279" y="5884307"/>
            <a:ext cx="15240" cy="1206937"/>
          </a:xfrm>
          <a:prstGeom prst="roundRect">
            <a:avLst>
              <a:gd name="adj" fmla="val 1340040"/>
            </a:avLst>
          </a:prstGeom>
          <a:solidFill>
            <a:srgbClr val="F34CD8"/>
          </a:solidFill>
          <a:ln/>
        </p:spPr>
      </p:sp>
      <p:sp>
        <p:nvSpPr>
          <p:cNvPr id="27" name="Text 21"/>
          <p:cNvSpPr/>
          <p:nvPr/>
        </p:nvSpPr>
        <p:spPr>
          <a:xfrm>
            <a:off x="9605367" y="6020395"/>
            <a:ext cx="191047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Cloud-Native Architecture</a:t>
            </a:r>
            <a:endParaRPr lang="en-US" sz="1250"/>
          </a:p>
        </p:txBody>
      </p:sp>
      <p:sp>
        <p:nvSpPr>
          <p:cNvPr id="28" name="Text 22"/>
          <p:cNvSpPr/>
          <p:nvPr/>
        </p:nvSpPr>
        <p:spPr>
          <a:xfrm>
            <a:off x="9605367" y="6302216"/>
            <a:ext cx="4035981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Microservices, auto-scaling, global CDN, 99.99% uptime SLA with multi-region disaster recovery and real-time data synchronization</a:t>
            </a:r>
            <a:endParaRPr lang="en-US" sz="1050"/>
          </a:p>
        </p:txBody>
      </p:sp>
      <p:pic>
        <p:nvPicPr>
          <p:cNvPr id="29" name="Picture 28" descr="A screenshot of a medical survey&#10;&#10;AI-generated content may be incorrect.">
            <a:extLst>
              <a:ext uri="{FF2B5EF4-FFF2-40B4-BE49-F238E27FC236}">
                <a16:creationId xmlns:a16="http://schemas.microsoft.com/office/drawing/2014/main" id="{75022A54-02CD-D9E1-A36C-2093D8ADE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3487" y="2537879"/>
            <a:ext cx="2409950" cy="218173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 descr="A screenshot of a medical registration form&#10;&#10;AI-generated content may be incorrect.">
            <a:extLst>
              <a:ext uri="{FF2B5EF4-FFF2-40B4-BE49-F238E27FC236}">
                <a16:creationId xmlns:a16="http://schemas.microsoft.com/office/drawing/2014/main" id="{BB36371A-CE8C-3327-3ED8-77D892FC8E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21" y="2541721"/>
            <a:ext cx="2650034" cy="21775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A screenshot of a graph">
            <a:extLst>
              <a:ext uri="{FF2B5EF4-FFF2-40B4-BE49-F238E27FC236}">
                <a16:creationId xmlns:a16="http://schemas.microsoft.com/office/drawing/2014/main" id="{F77FD63F-72FF-C6EB-B20B-FFD49CD079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3878" y="2464229"/>
            <a:ext cx="2799184" cy="23324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 screenshot of a medical form&#10;&#10;AI-generated content may be incorrect.">
            <a:extLst>
              <a:ext uri="{FF2B5EF4-FFF2-40B4-BE49-F238E27FC236}">
                <a16:creationId xmlns:a16="http://schemas.microsoft.com/office/drawing/2014/main" id="{03EBD782-E97D-F2B1-5C34-5752E74287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5323" y="2471978"/>
            <a:ext cx="3374698" cy="23634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23211"/>
            <a:ext cx="3650933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SaaS Subscription Model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837724" y="1527810"/>
            <a:ext cx="7822287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Monthly Subscription Per User - Like Office 365, but for Healthcare</a:t>
            </a:r>
            <a:endParaRPr lang="en-US" sz="2000"/>
          </a:p>
        </p:txBody>
      </p:sp>
      <p:sp>
        <p:nvSpPr>
          <p:cNvPr id="4" name="Shape 2"/>
          <p:cNvSpPr/>
          <p:nvPr/>
        </p:nvSpPr>
        <p:spPr>
          <a:xfrm>
            <a:off x="837724" y="2052280"/>
            <a:ext cx="4227552" cy="2570917"/>
          </a:xfrm>
          <a:prstGeom prst="roundRect">
            <a:avLst>
              <a:gd name="adj" fmla="val 7944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2964" y="2067520"/>
            <a:ext cx="4197072" cy="408384"/>
          </a:xfrm>
          <a:prstGeom prst="roundRect">
            <a:avLst>
              <a:gd name="adj" fmla="val 45529"/>
            </a:avLst>
          </a:prstGeom>
          <a:solidFill>
            <a:srgbClr val="F3F3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04" y="2136458"/>
            <a:ext cx="204192" cy="2552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9052" y="2611993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Basic - $50/month</a:t>
            </a:r>
            <a:endParaRPr lang="en-US" sz="1250"/>
          </a:p>
        </p:txBody>
      </p:sp>
      <p:sp>
        <p:nvSpPr>
          <p:cNvPr id="8" name="Text 5"/>
          <p:cNvSpPr/>
          <p:nvPr/>
        </p:nvSpPr>
        <p:spPr>
          <a:xfrm>
            <a:off x="989052" y="28938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Core EMR functions</a:t>
            </a:r>
            <a:endParaRPr lang="en-US" sz="1050"/>
          </a:p>
        </p:txBody>
      </p:sp>
      <p:sp>
        <p:nvSpPr>
          <p:cNvPr id="9" name="Text 6"/>
          <p:cNvSpPr/>
          <p:nvPr/>
        </p:nvSpPr>
        <p:spPr>
          <a:xfrm>
            <a:off x="989052" y="31590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Basic analytics dashboard</a:t>
            </a:r>
            <a:endParaRPr lang="en-US" sz="1050"/>
          </a:p>
        </p:txBody>
      </p:sp>
      <p:sp>
        <p:nvSpPr>
          <p:cNvPr id="10" name="Text 7"/>
          <p:cNvSpPr/>
          <p:nvPr/>
        </p:nvSpPr>
        <p:spPr>
          <a:xfrm>
            <a:off x="989052" y="342435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 support</a:t>
            </a:r>
            <a:endParaRPr lang="en-US" sz="1050"/>
          </a:p>
        </p:txBody>
      </p:sp>
      <p:sp>
        <p:nvSpPr>
          <p:cNvPr id="11" name="Text 8"/>
          <p:cNvSpPr/>
          <p:nvPr/>
        </p:nvSpPr>
        <p:spPr>
          <a:xfrm>
            <a:off x="989052" y="3689628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Self-service setup and training</a:t>
            </a:r>
            <a:endParaRPr lang="en-US" sz="1050"/>
          </a:p>
        </p:txBody>
      </p:sp>
      <p:sp>
        <p:nvSpPr>
          <p:cNvPr id="12" name="Text 9"/>
          <p:cNvSpPr/>
          <p:nvPr/>
        </p:nvSpPr>
        <p:spPr>
          <a:xfrm>
            <a:off x="989052" y="3954899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Mobile app access</a:t>
            </a:r>
            <a:endParaRPr lang="en-US" sz="1050"/>
          </a:p>
        </p:txBody>
      </p:sp>
      <p:sp>
        <p:nvSpPr>
          <p:cNvPr id="13" name="Text 10"/>
          <p:cNvSpPr/>
          <p:nvPr/>
        </p:nvSpPr>
        <p:spPr>
          <a:xfrm>
            <a:off x="989052" y="4254222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Perfect for small clinics and independent practices</a:t>
            </a:r>
            <a:endParaRPr lang="en-US" sz="1050"/>
          </a:p>
        </p:txBody>
      </p:sp>
      <p:sp>
        <p:nvSpPr>
          <p:cNvPr id="14" name="Shape 11"/>
          <p:cNvSpPr/>
          <p:nvPr/>
        </p:nvSpPr>
        <p:spPr>
          <a:xfrm>
            <a:off x="5201364" y="2052280"/>
            <a:ext cx="4227552" cy="2570917"/>
          </a:xfrm>
          <a:prstGeom prst="roundRect">
            <a:avLst>
              <a:gd name="adj" fmla="val 7944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216604" y="2067520"/>
            <a:ext cx="4197072" cy="408384"/>
          </a:xfrm>
          <a:prstGeom prst="roundRect">
            <a:avLst>
              <a:gd name="adj" fmla="val 45529"/>
            </a:avLst>
          </a:prstGeom>
          <a:solidFill>
            <a:srgbClr val="F3F3FF"/>
          </a:solidFill>
          <a:ln/>
        </p:spPr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044" y="2136458"/>
            <a:ext cx="204192" cy="25527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352693" y="2611993"/>
            <a:ext cx="194964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Professional - $150/month</a:t>
            </a:r>
            <a:endParaRPr lang="en-US" sz="1250"/>
          </a:p>
        </p:txBody>
      </p:sp>
      <p:sp>
        <p:nvSpPr>
          <p:cNvPr id="18" name="Text 14"/>
          <p:cNvSpPr/>
          <p:nvPr/>
        </p:nvSpPr>
        <p:spPr>
          <a:xfrm>
            <a:off x="5352693" y="28938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HIS capabilities</a:t>
            </a:r>
            <a:endParaRPr lang="en-US" sz="1050"/>
          </a:p>
        </p:txBody>
      </p:sp>
      <p:sp>
        <p:nvSpPr>
          <p:cNvPr id="19" name="Text 15"/>
          <p:cNvSpPr/>
          <p:nvPr/>
        </p:nvSpPr>
        <p:spPr>
          <a:xfrm>
            <a:off x="5352693" y="31590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 Clinical Assistant powered by Gazal R1</a:t>
            </a:r>
            <a:endParaRPr lang="en-US" sz="1050"/>
          </a:p>
        </p:txBody>
      </p:sp>
      <p:sp>
        <p:nvSpPr>
          <p:cNvPr id="20" name="Text 16"/>
          <p:cNvSpPr/>
          <p:nvPr/>
        </p:nvSpPr>
        <p:spPr>
          <a:xfrm>
            <a:off x="5352693" y="342435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analytics and reporting</a:t>
            </a:r>
            <a:endParaRPr lang="en-US" sz="1050"/>
          </a:p>
        </p:txBody>
      </p:sp>
      <p:sp>
        <p:nvSpPr>
          <p:cNvPr id="21" name="Text 17"/>
          <p:cNvSpPr/>
          <p:nvPr/>
        </p:nvSpPr>
        <p:spPr>
          <a:xfrm>
            <a:off x="5352693" y="3689628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Priority support with dedicated account manager</a:t>
            </a:r>
            <a:endParaRPr lang="en-US" sz="1050"/>
          </a:p>
        </p:txBody>
      </p:sp>
      <p:sp>
        <p:nvSpPr>
          <p:cNvPr id="22" name="Text 18"/>
          <p:cNvSpPr/>
          <p:nvPr/>
        </p:nvSpPr>
        <p:spPr>
          <a:xfrm>
            <a:off x="5352693" y="3954899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access for integrations</a:t>
            </a:r>
            <a:endParaRPr lang="en-US" sz="1050"/>
          </a:p>
        </p:txBody>
      </p:sp>
      <p:sp>
        <p:nvSpPr>
          <p:cNvPr id="23" name="Text 19"/>
          <p:cNvSpPr/>
          <p:nvPr/>
        </p:nvSpPr>
        <p:spPr>
          <a:xfrm>
            <a:off x="5352693" y="4254222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Ideal for mid-size hospitals and healthcare systems</a:t>
            </a:r>
            <a:endParaRPr lang="en-US" sz="1050"/>
          </a:p>
        </p:txBody>
      </p:sp>
      <p:sp>
        <p:nvSpPr>
          <p:cNvPr id="24" name="Shape 20"/>
          <p:cNvSpPr/>
          <p:nvPr/>
        </p:nvSpPr>
        <p:spPr>
          <a:xfrm>
            <a:off x="9565005" y="2052280"/>
            <a:ext cx="4227552" cy="2570917"/>
          </a:xfrm>
          <a:prstGeom prst="roundRect">
            <a:avLst>
              <a:gd name="adj" fmla="val 7944"/>
            </a:avLst>
          </a:prstGeom>
          <a:solidFill>
            <a:srgbClr val="F3F3FF">
              <a:alpha val="75000"/>
            </a:srgbClr>
          </a:solidFill>
          <a:ln w="15240">
            <a:solidFill>
              <a:srgbClr val="DA33BF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9580245" y="2067520"/>
            <a:ext cx="4197072" cy="408384"/>
          </a:xfrm>
          <a:prstGeom prst="roundRect">
            <a:avLst>
              <a:gd name="adj" fmla="val 45529"/>
            </a:avLst>
          </a:prstGeom>
          <a:solidFill>
            <a:srgbClr val="F3F3FF"/>
          </a:solidFill>
          <a:ln/>
        </p:spPr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6685" y="2136458"/>
            <a:ext cx="204192" cy="255270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9716333" y="2611993"/>
            <a:ext cx="200417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Enterprise - Custom Pricing</a:t>
            </a:r>
            <a:endParaRPr lang="en-US" sz="1250"/>
          </a:p>
        </p:txBody>
      </p:sp>
      <p:sp>
        <p:nvSpPr>
          <p:cNvPr id="28" name="Text 23"/>
          <p:cNvSpPr/>
          <p:nvPr/>
        </p:nvSpPr>
        <p:spPr>
          <a:xfrm>
            <a:off x="9716333" y="28938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Everything in Professional</a:t>
            </a:r>
            <a:endParaRPr lang="en-US" sz="1050"/>
          </a:p>
        </p:txBody>
      </p:sp>
      <p:sp>
        <p:nvSpPr>
          <p:cNvPr id="29" name="Text 24"/>
          <p:cNvSpPr/>
          <p:nvPr/>
        </p:nvSpPr>
        <p:spPr>
          <a:xfrm>
            <a:off x="9716333" y="31590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Custom integrations and workflows</a:t>
            </a:r>
            <a:endParaRPr lang="en-US" sz="1050"/>
          </a:p>
        </p:txBody>
      </p:sp>
      <p:sp>
        <p:nvSpPr>
          <p:cNvPr id="30" name="Text 25"/>
          <p:cNvSpPr/>
          <p:nvPr/>
        </p:nvSpPr>
        <p:spPr>
          <a:xfrm>
            <a:off x="9716333" y="342435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Dedicated support team</a:t>
            </a:r>
            <a:endParaRPr lang="en-US" sz="1050"/>
          </a:p>
        </p:txBody>
      </p:sp>
      <p:sp>
        <p:nvSpPr>
          <p:cNvPr id="31" name="Text 26"/>
          <p:cNvSpPr/>
          <p:nvPr/>
        </p:nvSpPr>
        <p:spPr>
          <a:xfrm>
            <a:off x="9716333" y="3689628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Migration assistance and training</a:t>
            </a:r>
            <a:endParaRPr lang="en-US" sz="1050"/>
          </a:p>
        </p:txBody>
      </p:sp>
      <p:sp>
        <p:nvSpPr>
          <p:cNvPr id="32" name="Text 27"/>
          <p:cNvSpPr/>
          <p:nvPr/>
        </p:nvSpPr>
        <p:spPr>
          <a:xfrm>
            <a:off x="9716333" y="3954899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Advanced compliance and security features</a:t>
            </a:r>
            <a:endParaRPr lang="en-US" sz="1050"/>
          </a:p>
        </p:txBody>
      </p:sp>
      <p:sp>
        <p:nvSpPr>
          <p:cNvPr id="33" name="Text 28"/>
          <p:cNvSpPr/>
          <p:nvPr/>
        </p:nvSpPr>
        <p:spPr>
          <a:xfrm>
            <a:off x="9716333" y="4254222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large hospital networks and health systems</a:t>
            </a:r>
            <a:endParaRPr lang="en-US" sz="1050"/>
          </a:p>
        </p:txBody>
      </p:sp>
      <p:sp>
        <p:nvSpPr>
          <p:cNvPr id="34" name="Text 29"/>
          <p:cNvSpPr/>
          <p:nvPr/>
        </p:nvSpPr>
        <p:spPr>
          <a:xfrm>
            <a:off x="837724" y="4912400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Revenue Streams</a:t>
            </a:r>
            <a:endParaRPr lang="en-US" sz="1250"/>
          </a:p>
        </p:txBody>
      </p:sp>
      <p:sp>
        <p:nvSpPr>
          <p:cNvPr id="35" name="Text 30"/>
          <p:cNvSpPr/>
          <p:nvPr/>
        </p:nvSpPr>
        <p:spPr>
          <a:xfrm>
            <a:off x="837724" y="5248632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Monthly subscription fees (primary revenue)</a:t>
            </a:r>
            <a:endParaRPr lang="en-US" sz="1050"/>
          </a:p>
        </p:txBody>
      </p:sp>
      <p:sp>
        <p:nvSpPr>
          <p:cNvPr id="36" name="Text 31"/>
          <p:cNvSpPr/>
          <p:nvPr/>
        </p:nvSpPr>
        <p:spPr>
          <a:xfrm>
            <a:off x="837724" y="5513903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API access for third-party integrations</a:t>
            </a:r>
            <a:endParaRPr lang="en-US" sz="1050"/>
          </a:p>
        </p:txBody>
      </p:sp>
      <p:sp>
        <p:nvSpPr>
          <p:cNvPr id="37" name="Text 32"/>
          <p:cNvSpPr/>
          <p:nvPr/>
        </p:nvSpPr>
        <p:spPr>
          <a:xfrm>
            <a:off x="837724" y="5779175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Premium AI modules and specialized tools</a:t>
            </a:r>
            <a:endParaRPr lang="en-US" sz="1050"/>
          </a:p>
        </p:txBody>
      </p:sp>
      <p:sp>
        <p:nvSpPr>
          <p:cNvPr id="38" name="Text 33"/>
          <p:cNvSpPr/>
          <p:nvPr/>
        </p:nvSpPr>
        <p:spPr>
          <a:xfrm>
            <a:off x="837724" y="6044446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One-time migration and consulting services</a:t>
            </a:r>
            <a:endParaRPr lang="en-US" sz="1050"/>
          </a:p>
        </p:txBody>
      </p:sp>
      <p:sp>
        <p:nvSpPr>
          <p:cNvPr id="39" name="Text 34"/>
          <p:cNvSpPr/>
          <p:nvPr/>
        </p:nvSpPr>
        <p:spPr>
          <a:xfrm>
            <a:off x="837724" y="6309717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and certification programs</a:t>
            </a:r>
            <a:endParaRPr lang="en-US" sz="1050"/>
          </a:p>
        </p:txBody>
      </p:sp>
      <p:sp>
        <p:nvSpPr>
          <p:cNvPr id="40" name="Text 35"/>
          <p:cNvSpPr/>
          <p:nvPr/>
        </p:nvSpPr>
        <p:spPr>
          <a:xfrm>
            <a:off x="7488912" y="4912400"/>
            <a:ext cx="1805821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 Payment Support</a:t>
            </a:r>
            <a:endParaRPr lang="en-US" sz="1250"/>
          </a:p>
        </p:txBody>
      </p:sp>
      <p:sp>
        <p:nvSpPr>
          <p:cNvPr id="41" name="Text 36"/>
          <p:cNvSpPr/>
          <p:nvPr/>
        </p:nvSpPr>
        <p:spPr>
          <a:xfrm>
            <a:off x="7488912" y="5248632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Stripe for international payments</a:t>
            </a:r>
            <a:endParaRPr lang="en-US" sz="1050"/>
          </a:p>
        </p:txBody>
      </p:sp>
      <p:sp>
        <p:nvSpPr>
          <p:cNvPr id="42" name="Text 37"/>
          <p:cNvSpPr/>
          <p:nvPr/>
        </p:nvSpPr>
        <p:spPr>
          <a:xfrm>
            <a:off x="7488912" y="5513903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KSA payment gateways (MADA, STC Pay)</a:t>
            </a:r>
            <a:endParaRPr lang="en-US" sz="1050"/>
          </a:p>
        </p:txBody>
      </p:sp>
      <p:sp>
        <p:nvSpPr>
          <p:cNvPr id="43" name="Text 38"/>
          <p:cNvSpPr/>
          <p:nvPr/>
        </p:nvSpPr>
        <p:spPr>
          <a:xfrm>
            <a:off x="7488912" y="5779175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 payment methods by region</a:t>
            </a:r>
            <a:endParaRPr lang="en-US" sz="1050"/>
          </a:p>
        </p:txBody>
      </p:sp>
      <p:sp>
        <p:nvSpPr>
          <p:cNvPr id="44" name="Text 39"/>
          <p:cNvSpPr/>
          <p:nvPr/>
        </p:nvSpPr>
        <p:spPr>
          <a:xfrm>
            <a:off x="7488912" y="6044446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billing and invoicing</a:t>
            </a:r>
            <a:endParaRPr lang="en-US" sz="1050"/>
          </a:p>
        </p:txBody>
      </p:sp>
      <p:sp>
        <p:nvSpPr>
          <p:cNvPr id="45" name="Text 40"/>
          <p:cNvSpPr/>
          <p:nvPr/>
        </p:nvSpPr>
        <p:spPr>
          <a:xfrm>
            <a:off x="7488912" y="6309717"/>
            <a:ext cx="6311384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Multi-currency support</a:t>
            </a:r>
            <a:endParaRPr lang="en-US" sz="1050"/>
          </a:p>
        </p:txBody>
      </p:sp>
      <p:sp>
        <p:nvSpPr>
          <p:cNvPr id="46" name="Shape 41"/>
          <p:cNvSpPr/>
          <p:nvPr/>
        </p:nvSpPr>
        <p:spPr>
          <a:xfrm>
            <a:off x="837724" y="6728103"/>
            <a:ext cx="12954952" cy="578168"/>
          </a:xfrm>
          <a:prstGeom prst="roundRect">
            <a:avLst>
              <a:gd name="adj" fmla="val 35322"/>
            </a:avLst>
          </a:prstGeom>
          <a:solidFill>
            <a:srgbClr val="B7C2FB"/>
          </a:solidFill>
          <a:ln/>
        </p:spPr>
      </p:sp>
      <p:pic>
        <p:nvPicPr>
          <p:cNvPr id="4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12" y="6931343"/>
            <a:ext cx="170140" cy="136088"/>
          </a:xfrm>
          <a:prstGeom prst="rect">
            <a:avLst/>
          </a:prstGeom>
        </p:spPr>
      </p:pic>
      <p:sp>
        <p:nvSpPr>
          <p:cNvPr id="48" name="Text 42"/>
          <p:cNvSpPr/>
          <p:nvPr/>
        </p:nvSpPr>
        <p:spPr>
          <a:xfrm>
            <a:off x="1280041" y="6898124"/>
            <a:ext cx="123765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Target: $10M ARR Year 1 | $50M ARR Year 3</a:t>
            </a:r>
            <a:endParaRPr lang="en-US" sz="1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417" y="459581"/>
            <a:ext cx="3906798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Strong Traction &amp; Clear Roadmap</a:t>
            </a:r>
            <a:endParaRPr lang="en-US" sz="2000"/>
          </a:p>
        </p:txBody>
      </p:sp>
      <p:sp>
        <p:nvSpPr>
          <p:cNvPr id="3" name="Text 1"/>
          <p:cNvSpPr/>
          <p:nvPr/>
        </p:nvSpPr>
        <p:spPr>
          <a:xfrm>
            <a:off x="668417" y="941903"/>
            <a:ext cx="5112068" cy="639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50%+ Complete</a:t>
            </a:r>
            <a:endParaRPr lang="en-US" sz="4000"/>
          </a:p>
        </p:txBody>
      </p:sp>
      <p:sp>
        <p:nvSpPr>
          <p:cNvPr id="4" name="Text 2"/>
          <p:cNvSpPr/>
          <p:nvPr/>
        </p:nvSpPr>
        <p:spPr>
          <a:xfrm>
            <a:off x="668417" y="1743789"/>
            <a:ext cx="13293566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Remaining development is the easier part - infrastructure and strategy are proven</a:t>
            </a:r>
            <a:endParaRPr lang="en-US" sz="850"/>
          </a:p>
        </p:txBody>
      </p:sp>
      <p:sp>
        <p:nvSpPr>
          <p:cNvPr id="5" name="Text 3"/>
          <p:cNvSpPr/>
          <p:nvPr/>
        </p:nvSpPr>
        <p:spPr>
          <a:xfrm>
            <a:off x="668417" y="2148245"/>
            <a:ext cx="137195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✓ Foundation Complete</a:t>
            </a:r>
            <a:endParaRPr lang="en-US" sz="1000"/>
          </a:p>
        </p:txBody>
      </p:sp>
      <p:sp>
        <p:nvSpPr>
          <p:cNvPr id="6" name="Shape 4"/>
          <p:cNvSpPr/>
          <p:nvPr/>
        </p:nvSpPr>
        <p:spPr>
          <a:xfrm>
            <a:off x="668417" y="2487692"/>
            <a:ext cx="54293" cy="54293"/>
          </a:xfrm>
          <a:prstGeom prst="roundRect">
            <a:avLst>
              <a:gd name="adj" fmla="val 842098"/>
            </a:avLst>
          </a:prstGeom>
          <a:solidFill>
            <a:srgbClr val="2D4DF2"/>
          </a:solidFill>
          <a:ln/>
        </p:spPr>
      </p:sp>
      <p:sp>
        <p:nvSpPr>
          <p:cNvPr id="7" name="Text 5"/>
          <p:cNvSpPr/>
          <p:nvPr/>
        </p:nvSpPr>
        <p:spPr>
          <a:xfrm>
            <a:off x="831294" y="2430066"/>
            <a:ext cx="150792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Product Vision &amp; Strategy</a:t>
            </a:r>
            <a:endParaRPr lang="en-US" sz="1000"/>
          </a:p>
        </p:txBody>
      </p:sp>
      <p:sp>
        <p:nvSpPr>
          <p:cNvPr id="8" name="Text 6"/>
          <p:cNvSpPr/>
          <p:nvPr/>
        </p:nvSpPr>
        <p:spPr>
          <a:xfrm>
            <a:off x="831294" y="2698313"/>
            <a:ext cx="6351389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Complete product roadmap with detailed technical specifications</a:t>
            </a:r>
            <a:endParaRPr lang="en-US" sz="850"/>
          </a:p>
        </p:txBody>
      </p:sp>
      <p:sp>
        <p:nvSpPr>
          <p:cNvPr id="9" name="Shape 7"/>
          <p:cNvSpPr/>
          <p:nvPr/>
        </p:nvSpPr>
        <p:spPr>
          <a:xfrm>
            <a:off x="668417" y="3146822"/>
            <a:ext cx="54293" cy="54293"/>
          </a:xfrm>
          <a:prstGeom prst="roundRect">
            <a:avLst>
              <a:gd name="adj" fmla="val 842098"/>
            </a:avLst>
          </a:prstGeom>
          <a:solidFill>
            <a:srgbClr val="018CE1"/>
          </a:solidFill>
          <a:ln/>
        </p:spPr>
      </p:sp>
      <p:sp>
        <p:nvSpPr>
          <p:cNvPr id="10" name="Text 8"/>
          <p:cNvSpPr/>
          <p:nvPr/>
        </p:nvSpPr>
        <p:spPr>
          <a:xfrm>
            <a:off x="831294" y="3089196"/>
            <a:ext cx="1595676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Technology Stack Selection</a:t>
            </a:r>
            <a:endParaRPr lang="en-US" sz="1000"/>
          </a:p>
        </p:txBody>
      </p:sp>
      <p:sp>
        <p:nvSpPr>
          <p:cNvPr id="11" name="Text 9"/>
          <p:cNvSpPr/>
          <p:nvPr/>
        </p:nvSpPr>
        <p:spPr>
          <a:xfrm>
            <a:off x="831294" y="3357443"/>
            <a:ext cx="6351389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Gazal R1 LLM integration plan and Humain partnership framework</a:t>
            </a:r>
            <a:endParaRPr lang="en-US" sz="850"/>
          </a:p>
        </p:txBody>
      </p:sp>
      <p:sp>
        <p:nvSpPr>
          <p:cNvPr id="12" name="Shape 10"/>
          <p:cNvSpPr/>
          <p:nvPr/>
        </p:nvSpPr>
        <p:spPr>
          <a:xfrm>
            <a:off x="668417" y="3805952"/>
            <a:ext cx="54293" cy="54293"/>
          </a:xfrm>
          <a:prstGeom prst="roundRect">
            <a:avLst>
              <a:gd name="adj" fmla="val 842098"/>
            </a:avLst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831294" y="3748326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Research</a:t>
            </a:r>
            <a:endParaRPr lang="en-US" sz="1000"/>
          </a:p>
        </p:txBody>
      </p:sp>
      <p:sp>
        <p:nvSpPr>
          <p:cNvPr id="14" name="Text 12"/>
          <p:cNvSpPr/>
          <p:nvPr/>
        </p:nvSpPr>
        <p:spPr>
          <a:xfrm>
            <a:off x="831294" y="4016573"/>
            <a:ext cx="6351389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MENA and global opportunity validated through extensive research</a:t>
            </a:r>
            <a:endParaRPr lang="en-US" sz="850"/>
          </a:p>
        </p:txBody>
      </p:sp>
      <p:sp>
        <p:nvSpPr>
          <p:cNvPr id="15" name="Shape 13"/>
          <p:cNvSpPr/>
          <p:nvPr/>
        </p:nvSpPr>
        <p:spPr>
          <a:xfrm>
            <a:off x="668417" y="4465082"/>
            <a:ext cx="54293" cy="54293"/>
          </a:xfrm>
          <a:prstGeom prst="roundRect">
            <a:avLst>
              <a:gd name="adj" fmla="val 842098"/>
            </a:avLst>
          </a:prstGeom>
          <a:solidFill>
            <a:srgbClr val="2D4DF2"/>
          </a:solidFill>
          <a:ln/>
        </p:spPr>
      </p:sp>
      <p:sp>
        <p:nvSpPr>
          <p:cNvPr id="16" name="Text 14"/>
          <p:cNvSpPr/>
          <p:nvPr/>
        </p:nvSpPr>
        <p:spPr>
          <a:xfrm>
            <a:off x="831294" y="4407456"/>
            <a:ext cx="1358384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Model Design</a:t>
            </a:r>
            <a:endParaRPr lang="en-US" sz="1000"/>
          </a:p>
        </p:txBody>
      </p:sp>
      <p:sp>
        <p:nvSpPr>
          <p:cNvPr id="17" name="Text 15"/>
          <p:cNvSpPr/>
          <p:nvPr/>
        </p:nvSpPr>
        <p:spPr>
          <a:xfrm>
            <a:off x="831294" y="4675703"/>
            <a:ext cx="6351389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SaaS pricing strategy and go-to-market approach finalized</a:t>
            </a:r>
            <a:endParaRPr lang="en-US" sz="850"/>
          </a:p>
        </p:txBody>
      </p:sp>
      <p:sp>
        <p:nvSpPr>
          <p:cNvPr id="18" name="Text 16"/>
          <p:cNvSpPr/>
          <p:nvPr/>
        </p:nvSpPr>
        <p:spPr>
          <a:xfrm>
            <a:off x="7455337" y="2148245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→ Next 12 Months</a:t>
            </a:r>
            <a:endParaRPr lang="en-US" sz="1000"/>
          </a:p>
        </p:txBody>
      </p:sp>
      <p:sp>
        <p:nvSpPr>
          <p:cNvPr id="19" name="Text 17"/>
          <p:cNvSpPr/>
          <p:nvPr/>
        </p:nvSpPr>
        <p:spPr>
          <a:xfrm>
            <a:off x="7455337" y="2430066"/>
            <a:ext cx="1085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850"/>
          </a:p>
        </p:txBody>
      </p:sp>
      <p:sp>
        <p:nvSpPr>
          <p:cNvPr id="20" name="Shape 18"/>
          <p:cNvSpPr/>
          <p:nvPr/>
        </p:nvSpPr>
        <p:spPr>
          <a:xfrm>
            <a:off x="7455337" y="2599373"/>
            <a:ext cx="6514267" cy="1524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21" name="Text 19"/>
          <p:cNvSpPr/>
          <p:nvPr/>
        </p:nvSpPr>
        <p:spPr>
          <a:xfrm>
            <a:off x="7455337" y="2684145"/>
            <a:ext cx="1545669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Q1: Partnership &amp; Funding</a:t>
            </a:r>
            <a:endParaRPr lang="en-US" sz="1000"/>
          </a:p>
        </p:txBody>
      </p:sp>
      <p:sp>
        <p:nvSpPr>
          <p:cNvPr id="22" name="Text 20"/>
          <p:cNvSpPr/>
          <p:nvPr/>
        </p:nvSpPr>
        <p:spPr>
          <a:xfrm>
            <a:off x="7455337" y="2952393"/>
            <a:ext cx="6514267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Secure Humain partnership and initial funding round</a:t>
            </a:r>
            <a:endParaRPr lang="en-US" sz="850"/>
          </a:p>
        </p:txBody>
      </p:sp>
      <p:sp>
        <p:nvSpPr>
          <p:cNvPr id="23" name="Text 21"/>
          <p:cNvSpPr/>
          <p:nvPr/>
        </p:nvSpPr>
        <p:spPr>
          <a:xfrm>
            <a:off x="7455337" y="3316129"/>
            <a:ext cx="1085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850"/>
          </a:p>
        </p:txBody>
      </p:sp>
      <p:sp>
        <p:nvSpPr>
          <p:cNvPr id="24" name="Shape 22"/>
          <p:cNvSpPr/>
          <p:nvPr/>
        </p:nvSpPr>
        <p:spPr>
          <a:xfrm>
            <a:off x="7455337" y="3485436"/>
            <a:ext cx="6514267" cy="1524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25" name="Text 23"/>
          <p:cNvSpPr/>
          <p:nvPr/>
        </p:nvSpPr>
        <p:spPr>
          <a:xfrm>
            <a:off x="7455337" y="3570208"/>
            <a:ext cx="1338024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Q2: MVP Development</a:t>
            </a:r>
            <a:endParaRPr lang="en-US" sz="1000"/>
          </a:p>
        </p:txBody>
      </p:sp>
      <p:sp>
        <p:nvSpPr>
          <p:cNvPr id="26" name="Text 24"/>
          <p:cNvSpPr/>
          <p:nvPr/>
        </p:nvSpPr>
        <p:spPr>
          <a:xfrm>
            <a:off x="7455337" y="3838456"/>
            <a:ext cx="6514267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Core modules with Gazal R1 integration and basic AI features</a:t>
            </a:r>
            <a:endParaRPr lang="en-US" sz="850"/>
          </a:p>
        </p:txBody>
      </p:sp>
      <p:sp>
        <p:nvSpPr>
          <p:cNvPr id="27" name="Text 25"/>
          <p:cNvSpPr/>
          <p:nvPr/>
        </p:nvSpPr>
        <p:spPr>
          <a:xfrm>
            <a:off x="7455337" y="4202192"/>
            <a:ext cx="1085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850"/>
          </a:p>
        </p:txBody>
      </p:sp>
      <p:sp>
        <p:nvSpPr>
          <p:cNvPr id="28" name="Shape 26"/>
          <p:cNvSpPr/>
          <p:nvPr/>
        </p:nvSpPr>
        <p:spPr>
          <a:xfrm>
            <a:off x="7455337" y="4371499"/>
            <a:ext cx="6514267" cy="1524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29" name="Text 27"/>
          <p:cNvSpPr/>
          <p:nvPr/>
        </p:nvSpPr>
        <p:spPr>
          <a:xfrm>
            <a:off x="7455337" y="4456271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Q3: Pilot Launch</a:t>
            </a:r>
            <a:endParaRPr lang="en-US" sz="1000"/>
          </a:p>
        </p:txBody>
      </p:sp>
      <p:sp>
        <p:nvSpPr>
          <p:cNvPr id="30" name="Text 28"/>
          <p:cNvSpPr/>
          <p:nvPr/>
        </p:nvSpPr>
        <p:spPr>
          <a:xfrm>
            <a:off x="7455337" y="4724519"/>
            <a:ext cx="6514267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5-10 Saudi hospitals for validation and feedback</a:t>
            </a:r>
            <a:endParaRPr lang="en-US" sz="850"/>
          </a:p>
        </p:txBody>
      </p:sp>
      <p:sp>
        <p:nvSpPr>
          <p:cNvPr id="31" name="Text 29"/>
          <p:cNvSpPr/>
          <p:nvPr/>
        </p:nvSpPr>
        <p:spPr>
          <a:xfrm>
            <a:off x="7455337" y="5088255"/>
            <a:ext cx="1085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04</a:t>
            </a:r>
            <a:endParaRPr lang="en-US" sz="850"/>
          </a:p>
        </p:txBody>
      </p:sp>
      <p:sp>
        <p:nvSpPr>
          <p:cNvPr id="32" name="Shape 30"/>
          <p:cNvSpPr/>
          <p:nvPr/>
        </p:nvSpPr>
        <p:spPr>
          <a:xfrm>
            <a:off x="7455337" y="5257562"/>
            <a:ext cx="6514267" cy="1524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33" name="Text 31"/>
          <p:cNvSpPr/>
          <p:nvPr/>
        </p:nvSpPr>
        <p:spPr>
          <a:xfrm>
            <a:off x="7455337" y="5342334"/>
            <a:ext cx="1381244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Q4: Commercial Launch</a:t>
            </a:r>
            <a:endParaRPr lang="en-US" sz="1000"/>
          </a:p>
        </p:txBody>
      </p:sp>
      <p:sp>
        <p:nvSpPr>
          <p:cNvPr id="34" name="Text 32"/>
          <p:cNvSpPr/>
          <p:nvPr/>
        </p:nvSpPr>
        <p:spPr>
          <a:xfrm>
            <a:off x="7455337" y="5610582"/>
            <a:ext cx="6514267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Full MENA availability with expanded feature set</a:t>
            </a:r>
            <a:endParaRPr lang="en-US" sz="850"/>
          </a:p>
        </p:txBody>
      </p:sp>
      <p:sp>
        <p:nvSpPr>
          <p:cNvPr id="35" name="Shape 33"/>
          <p:cNvSpPr/>
          <p:nvPr/>
        </p:nvSpPr>
        <p:spPr>
          <a:xfrm>
            <a:off x="668417" y="6943011"/>
            <a:ext cx="13293566" cy="15240"/>
          </a:xfrm>
          <a:prstGeom prst="roundRect">
            <a:avLst>
              <a:gd name="adj" fmla="val 106923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278743" y="6617137"/>
            <a:ext cx="15240" cy="325874"/>
          </a:xfrm>
          <a:prstGeom prst="roundRect">
            <a:avLst>
              <a:gd name="adj" fmla="val 1069230"/>
            </a:avLst>
          </a:prstGeom>
          <a:solidFill>
            <a:srgbClr val="2D4DF2"/>
          </a:solidFill>
          <a:ln/>
        </p:spPr>
      </p:sp>
      <p:sp>
        <p:nvSpPr>
          <p:cNvPr id="37" name="Shape 35"/>
          <p:cNvSpPr/>
          <p:nvPr/>
        </p:nvSpPr>
        <p:spPr>
          <a:xfrm>
            <a:off x="3164205" y="6820853"/>
            <a:ext cx="244316" cy="244316"/>
          </a:xfrm>
          <a:prstGeom prst="roundRect">
            <a:avLst>
              <a:gd name="adj" fmla="val 66697"/>
            </a:avLst>
          </a:prstGeom>
          <a:solidFill>
            <a:srgbClr val="F3F3FF"/>
          </a:solidFill>
          <a:ln w="7620">
            <a:solidFill>
              <a:srgbClr val="2D4DF2"/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3209687" y="6847165"/>
            <a:ext cx="15335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200"/>
          </a:p>
        </p:txBody>
      </p:sp>
      <p:sp>
        <p:nvSpPr>
          <p:cNvPr id="39" name="Text 37"/>
          <p:cNvSpPr/>
          <p:nvPr/>
        </p:nvSpPr>
        <p:spPr>
          <a:xfrm>
            <a:off x="2647355" y="6110049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Foundation Complete</a:t>
            </a:r>
            <a:endParaRPr lang="en-US" sz="1000"/>
          </a:p>
        </p:txBody>
      </p:sp>
      <p:sp>
        <p:nvSpPr>
          <p:cNvPr id="40" name="Text 38"/>
          <p:cNvSpPr/>
          <p:nvPr/>
        </p:nvSpPr>
        <p:spPr>
          <a:xfrm>
            <a:off x="777002" y="6334839"/>
            <a:ext cx="5018723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Vision, strategy, partnerships identified</a:t>
            </a:r>
            <a:endParaRPr lang="en-US" sz="850"/>
          </a:p>
        </p:txBody>
      </p:sp>
      <p:sp>
        <p:nvSpPr>
          <p:cNvPr id="41" name="Shape 39"/>
          <p:cNvSpPr/>
          <p:nvPr/>
        </p:nvSpPr>
        <p:spPr>
          <a:xfrm>
            <a:off x="5964555" y="6943011"/>
            <a:ext cx="15240" cy="325874"/>
          </a:xfrm>
          <a:prstGeom prst="roundRect">
            <a:avLst>
              <a:gd name="adj" fmla="val 1069230"/>
            </a:avLst>
          </a:prstGeom>
          <a:solidFill>
            <a:srgbClr val="018CE1"/>
          </a:solidFill>
          <a:ln/>
        </p:spPr>
      </p:sp>
      <p:sp>
        <p:nvSpPr>
          <p:cNvPr id="42" name="Shape 40"/>
          <p:cNvSpPr/>
          <p:nvPr/>
        </p:nvSpPr>
        <p:spPr>
          <a:xfrm>
            <a:off x="5850017" y="6820853"/>
            <a:ext cx="244316" cy="244316"/>
          </a:xfrm>
          <a:prstGeom prst="roundRect">
            <a:avLst>
              <a:gd name="adj" fmla="val 66697"/>
            </a:avLst>
          </a:prstGeom>
          <a:solidFill>
            <a:srgbClr val="F3F3FF"/>
          </a:solidFill>
          <a:ln w="7620">
            <a:solidFill>
              <a:srgbClr val="018CE1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5895499" y="6847165"/>
            <a:ext cx="15335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200"/>
          </a:p>
        </p:txBody>
      </p:sp>
      <p:sp>
        <p:nvSpPr>
          <p:cNvPr id="44" name="Text 42"/>
          <p:cNvSpPr/>
          <p:nvPr/>
        </p:nvSpPr>
        <p:spPr>
          <a:xfrm>
            <a:off x="5333167" y="7377470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MVP Development</a:t>
            </a:r>
            <a:endParaRPr lang="en-US" sz="1000"/>
          </a:p>
        </p:txBody>
      </p:sp>
      <p:sp>
        <p:nvSpPr>
          <p:cNvPr id="45" name="Text 43"/>
          <p:cNvSpPr/>
          <p:nvPr/>
        </p:nvSpPr>
        <p:spPr>
          <a:xfrm>
            <a:off x="3462814" y="7602260"/>
            <a:ext cx="5018842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 months to working product with AI</a:t>
            </a:r>
            <a:endParaRPr lang="en-US" sz="850"/>
          </a:p>
        </p:txBody>
      </p:sp>
      <p:sp>
        <p:nvSpPr>
          <p:cNvPr id="46" name="Shape 44"/>
          <p:cNvSpPr/>
          <p:nvPr/>
        </p:nvSpPr>
        <p:spPr>
          <a:xfrm>
            <a:off x="8650367" y="6617137"/>
            <a:ext cx="15240" cy="325874"/>
          </a:xfrm>
          <a:prstGeom prst="roundRect">
            <a:avLst>
              <a:gd name="adj" fmla="val 1069230"/>
            </a:avLst>
          </a:prstGeom>
          <a:solidFill>
            <a:srgbClr val="DA33BF"/>
          </a:solidFill>
          <a:ln/>
        </p:spPr>
      </p:sp>
      <p:sp>
        <p:nvSpPr>
          <p:cNvPr id="47" name="Shape 45"/>
          <p:cNvSpPr/>
          <p:nvPr/>
        </p:nvSpPr>
        <p:spPr>
          <a:xfrm>
            <a:off x="8535829" y="6820853"/>
            <a:ext cx="244316" cy="244316"/>
          </a:xfrm>
          <a:prstGeom prst="roundRect">
            <a:avLst>
              <a:gd name="adj" fmla="val 66697"/>
            </a:avLst>
          </a:prstGeom>
          <a:solidFill>
            <a:srgbClr val="F3F3FF"/>
          </a:solidFill>
          <a:ln w="7620">
            <a:solidFill>
              <a:srgbClr val="DA33BF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8581311" y="6847165"/>
            <a:ext cx="15335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200"/>
          </a:p>
        </p:txBody>
      </p:sp>
      <p:sp>
        <p:nvSpPr>
          <p:cNvPr id="49" name="Text 47"/>
          <p:cNvSpPr/>
          <p:nvPr/>
        </p:nvSpPr>
        <p:spPr>
          <a:xfrm>
            <a:off x="8018978" y="6110049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Pilot Program</a:t>
            </a:r>
            <a:endParaRPr lang="en-US" sz="1000"/>
          </a:p>
        </p:txBody>
      </p:sp>
      <p:sp>
        <p:nvSpPr>
          <p:cNvPr id="50" name="Text 48"/>
          <p:cNvSpPr/>
          <p:nvPr/>
        </p:nvSpPr>
        <p:spPr>
          <a:xfrm>
            <a:off x="6148626" y="6334839"/>
            <a:ext cx="5018842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Saudi hospitals validate product-market fit</a:t>
            </a:r>
            <a:endParaRPr lang="en-US" sz="850"/>
          </a:p>
        </p:txBody>
      </p:sp>
      <p:sp>
        <p:nvSpPr>
          <p:cNvPr id="51" name="Shape 49"/>
          <p:cNvSpPr/>
          <p:nvPr/>
        </p:nvSpPr>
        <p:spPr>
          <a:xfrm>
            <a:off x="11336298" y="6943011"/>
            <a:ext cx="15240" cy="325874"/>
          </a:xfrm>
          <a:prstGeom prst="roundRect">
            <a:avLst>
              <a:gd name="adj" fmla="val 1069230"/>
            </a:avLst>
          </a:prstGeom>
          <a:solidFill>
            <a:srgbClr val="2D4DF2"/>
          </a:solidFill>
          <a:ln/>
        </p:spPr>
      </p:sp>
      <p:sp>
        <p:nvSpPr>
          <p:cNvPr id="52" name="Shape 50"/>
          <p:cNvSpPr/>
          <p:nvPr/>
        </p:nvSpPr>
        <p:spPr>
          <a:xfrm>
            <a:off x="11221760" y="6820853"/>
            <a:ext cx="244316" cy="244316"/>
          </a:xfrm>
          <a:prstGeom prst="roundRect">
            <a:avLst>
              <a:gd name="adj" fmla="val 66697"/>
            </a:avLst>
          </a:prstGeom>
          <a:solidFill>
            <a:srgbClr val="F3F3FF"/>
          </a:solidFill>
          <a:ln w="7620">
            <a:solidFill>
              <a:srgbClr val="2D4DF2"/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11267242" y="6847165"/>
            <a:ext cx="153353" cy="191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200"/>
          </a:p>
        </p:txBody>
      </p:sp>
      <p:sp>
        <p:nvSpPr>
          <p:cNvPr id="54" name="Text 52"/>
          <p:cNvSpPr/>
          <p:nvPr/>
        </p:nvSpPr>
        <p:spPr>
          <a:xfrm>
            <a:off x="10704909" y="7377470"/>
            <a:ext cx="1278017" cy="159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Commercial Scale</a:t>
            </a:r>
            <a:endParaRPr lang="en-US" sz="1000"/>
          </a:p>
        </p:txBody>
      </p:sp>
      <p:sp>
        <p:nvSpPr>
          <p:cNvPr id="55" name="Text 53"/>
          <p:cNvSpPr/>
          <p:nvPr/>
        </p:nvSpPr>
        <p:spPr>
          <a:xfrm>
            <a:off x="8834557" y="7602260"/>
            <a:ext cx="5018842" cy="173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MENA-wide launch with global expansion</a:t>
            </a:r>
            <a:endParaRPr lang="en-US" sz="8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33343"/>
            <a:ext cx="617886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Competitive Landscape &amp; Our Advantages</a:t>
            </a:r>
            <a:endParaRPr lang="en-US" sz="2500"/>
          </a:p>
        </p:txBody>
      </p:sp>
      <p:sp>
        <p:nvSpPr>
          <p:cNvPr id="3" name="Shape 1"/>
          <p:cNvSpPr/>
          <p:nvPr/>
        </p:nvSpPr>
        <p:spPr>
          <a:xfrm>
            <a:off x="837724" y="1705928"/>
            <a:ext cx="4227552" cy="2162532"/>
          </a:xfrm>
          <a:prstGeom prst="roundRect">
            <a:avLst>
              <a:gd name="adj" fmla="val 944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9052" y="1857256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Legacy Players</a:t>
            </a:r>
            <a:endParaRPr lang="en-US" sz="1250"/>
          </a:p>
        </p:txBody>
      </p:sp>
      <p:sp>
        <p:nvSpPr>
          <p:cNvPr id="5" name="Text 3"/>
          <p:cNvSpPr/>
          <p:nvPr/>
        </p:nvSpPr>
        <p:spPr>
          <a:xfrm>
            <a:off x="989052" y="213907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Epic, Cerner, Meditech</a:t>
            </a:r>
            <a:endParaRPr lang="en-US" sz="1050"/>
          </a:p>
        </p:txBody>
      </p:sp>
      <p:sp>
        <p:nvSpPr>
          <p:cNvPr id="6" name="Text 4"/>
          <p:cNvSpPr/>
          <p:nvPr/>
        </p:nvSpPr>
        <p:spPr>
          <a:xfrm>
            <a:off x="989052" y="2438400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12-24 month implementations</a:t>
            </a:r>
            <a:endParaRPr lang="en-US" sz="1050"/>
          </a:p>
        </p:txBody>
      </p:sp>
      <p:sp>
        <p:nvSpPr>
          <p:cNvPr id="7" name="Text 5"/>
          <p:cNvSpPr/>
          <p:nvPr/>
        </p:nvSpPr>
        <p:spPr>
          <a:xfrm>
            <a:off x="989052" y="2703671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$500K-$5M+ total costs</a:t>
            </a:r>
            <a:endParaRPr lang="en-US" sz="1050"/>
          </a:p>
        </p:txBody>
      </p:sp>
      <p:sp>
        <p:nvSpPr>
          <p:cNvPr id="8" name="Text 6"/>
          <p:cNvSpPr/>
          <p:nvPr/>
        </p:nvSpPr>
        <p:spPr>
          <a:xfrm>
            <a:off x="989052" y="2968943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AI capabilities</a:t>
            </a:r>
            <a:endParaRPr lang="en-US" sz="1050"/>
          </a:p>
        </p:txBody>
      </p:sp>
      <p:sp>
        <p:nvSpPr>
          <p:cNvPr id="9" name="Text 7"/>
          <p:cNvSpPr/>
          <p:nvPr/>
        </p:nvSpPr>
        <p:spPr>
          <a:xfrm>
            <a:off x="989052" y="32342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Complex, poor user experience</a:t>
            </a:r>
            <a:endParaRPr lang="en-US" sz="1050"/>
          </a:p>
        </p:txBody>
      </p:sp>
      <p:sp>
        <p:nvSpPr>
          <p:cNvPr id="10" name="Text 8"/>
          <p:cNvSpPr/>
          <p:nvPr/>
        </p:nvSpPr>
        <p:spPr>
          <a:xfrm>
            <a:off x="989052" y="34994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Requires massive IT teams</a:t>
            </a:r>
            <a:endParaRPr lang="en-US" sz="1050"/>
          </a:p>
        </p:txBody>
      </p:sp>
      <p:sp>
        <p:nvSpPr>
          <p:cNvPr id="11" name="Shape 9"/>
          <p:cNvSpPr/>
          <p:nvPr/>
        </p:nvSpPr>
        <p:spPr>
          <a:xfrm>
            <a:off x="5201364" y="1705928"/>
            <a:ext cx="4227552" cy="2162532"/>
          </a:xfrm>
          <a:prstGeom prst="roundRect">
            <a:avLst>
              <a:gd name="adj" fmla="val 9444"/>
            </a:avLst>
          </a:prstGeom>
          <a:solidFill>
            <a:srgbClr val="F3F3FF"/>
          </a:solidFill>
          <a:ln w="15240">
            <a:solidFill>
              <a:srgbClr val="018CE1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52693" y="1857256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Cloud EMR Startups</a:t>
            </a:r>
            <a:endParaRPr lang="en-US" sz="1250"/>
          </a:p>
        </p:txBody>
      </p:sp>
      <p:sp>
        <p:nvSpPr>
          <p:cNvPr id="13" name="Text 11"/>
          <p:cNvSpPr/>
          <p:nvPr/>
        </p:nvSpPr>
        <p:spPr>
          <a:xfrm>
            <a:off x="5352693" y="213907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Various regional players</a:t>
            </a:r>
            <a:endParaRPr lang="en-US" sz="1050"/>
          </a:p>
        </p:txBody>
      </p:sp>
      <p:sp>
        <p:nvSpPr>
          <p:cNvPr id="14" name="Text 12"/>
          <p:cNvSpPr/>
          <p:nvPr/>
        </p:nvSpPr>
        <p:spPr>
          <a:xfrm>
            <a:off x="5352693" y="2438400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scale and infrastructure</a:t>
            </a:r>
            <a:endParaRPr lang="en-US" sz="1050"/>
          </a:p>
        </p:txBody>
      </p:sp>
      <p:sp>
        <p:nvSpPr>
          <p:cNvPr id="15" name="Text 13"/>
          <p:cNvSpPr/>
          <p:nvPr/>
        </p:nvSpPr>
        <p:spPr>
          <a:xfrm>
            <a:off x="5352693" y="2703671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Basic AI features, not AI-native</a:t>
            </a:r>
            <a:endParaRPr lang="en-US" sz="1050"/>
          </a:p>
        </p:txBody>
      </p:sp>
      <p:sp>
        <p:nvSpPr>
          <p:cNvPr id="16" name="Text 14"/>
          <p:cNvSpPr/>
          <p:nvPr/>
        </p:nvSpPr>
        <p:spPr>
          <a:xfrm>
            <a:off x="5352693" y="2968943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Regional focus only</a:t>
            </a:r>
            <a:endParaRPr lang="en-US" sz="1050"/>
          </a:p>
        </p:txBody>
      </p:sp>
      <p:sp>
        <p:nvSpPr>
          <p:cNvPr id="17" name="Text 15"/>
          <p:cNvSpPr/>
          <p:nvPr/>
        </p:nvSpPr>
        <p:spPr>
          <a:xfrm>
            <a:off x="5352693" y="32342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Still complex setup processes</a:t>
            </a:r>
            <a:endParaRPr lang="en-US" sz="1050"/>
          </a:p>
        </p:txBody>
      </p:sp>
      <p:sp>
        <p:nvSpPr>
          <p:cNvPr id="18" name="Text 16"/>
          <p:cNvSpPr/>
          <p:nvPr/>
        </p:nvSpPr>
        <p:spPr>
          <a:xfrm>
            <a:off x="5352693" y="34994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Lack enterprise-grade security</a:t>
            </a:r>
            <a:endParaRPr lang="en-US" sz="1050"/>
          </a:p>
        </p:txBody>
      </p:sp>
      <p:sp>
        <p:nvSpPr>
          <p:cNvPr id="19" name="Shape 17"/>
          <p:cNvSpPr/>
          <p:nvPr/>
        </p:nvSpPr>
        <p:spPr>
          <a:xfrm>
            <a:off x="9565005" y="1705928"/>
            <a:ext cx="4227552" cy="2162532"/>
          </a:xfrm>
          <a:prstGeom prst="roundRect">
            <a:avLst>
              <a:gd name="adj" fmla="val 9444"/>
            </a:avLst>
          </a:prstGeom>
          <a:solidFill>
            <a:srgbClr val="F3F3FF"/>
          </a:solidFill>
          <a:ln w="15240">
            <a:solidFill>
              <a:srgbClr val="2D4DF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9716333" y="1857256"/>
            <a:ext cx="163865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AiCare by Tachyhealth</a:t>
            </a:r>
            <a:endParaRPr lang="en-US" sz="1250"/>
          </a:p>
        </p:txBody>
      </p:sp>
      <p:sp>
        <p:nvSpPr>
          <p:cNvPr id="21" name="Text 19"/>
          <p:cNvSpPr/>
          <p:nvPr/>
        </p:nvSpPr>
        <p:spPr>
          <a:xfrm>
            <a:off x="9716333" y="2139077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Our differentiated approach</a:t>
            </a:r>
            <a:endParaRPr lang="en-US" sz="1050"/>
          </a:p>
        </p:txBody>
      </p:sp>
      <p:sp>
        <p:nvSpPr>
          <p:cNvPr id="22" name="Text 20"/>
          <p:cNvSpPr/>
          <p:nvPr/>
        </p:nvSpPr>
        <p:spPr>
          <a:xfrm>
            <a:off x="9716333" y="2438400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using in minutes</a:t>
            </a:r>
            <a:endParaRPr lang="en-US" sz="1050"/>
          </a:p>
        </p:txBody>
      </p:sp>
      <p:sp>
        <p:nvSpPr>
          <p:cNvPr id="23" name="Text 21"/>
          <p:cNvSpPr/>
          <p:nvPr/>
        </p:nvSpPr>
        <p:spPr>
          <a:xfrm>
            <a:off x="9716333" y="2703671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$50-150/user/month pricing</a:t>
            </a:r>
            <a:endParaRPr lang="en-US" sz="1050"/>
          </a:p>
        </p:txBody>
      </p:sp>
      <p:sp>
        <p:nvSpPr>
          <p:cNvPr id="24" name="Text 22"/>
          <p:cNvSpPr/>
          <p:nvPr/>
        </p:nvSpPr>
        <p:spPr>
          <a:xfrm>
            <a:off x="9716333" y="2968943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Gazal R1 LLM powered</a:t>
            </a:r>
            <a:endParaRPr lang="en-US" sz="1050"/>
          </a:p>
        </p:txBody>
      </p:sp>
      <p:sp>
        <p:nvSpPr>
          <p:cNvPr id="25" name="Text 23"/>
          <p:cNvSpPr/>
          <p:nvPr/>
        </p:nvSpPr>
        <p:spPr>
          <a:xfrm>
            <a:off x="9716333" y="3234214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Consumer-grade user experience</a:t>
            </a:r>
            <a:endParaRPr lang="en-US" sz="1050"/>
          </a:p>
        </p:txBody>
      </p:sp>
      <p:sp>
        <p:nvSpPr>
          <p:cNvPr id="26" name="Text 24"/>
          <p:cNvSpPr/>
          <p:nvPr/>
        </p:nvSpPr>
        <p:spPr>
          <a:xfrm>
            <a:off x="9716333" y="3499485"/>
            <a:ext cx="3924895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for global scale from day one</a:t>
            </a:r>
            <a:endParaRPr lang="en-US" sz="1050"/>
          </a:p>
        </p:txBody>
      </p:sp>
      <p:sp>
        <p:nvSpPr>
          <p:cNvPr id="27" name="Text 25"/>
          <p:cNvSpPr/>
          <p:nvPr/>
        </p:nvSpPr>
        <p:spPr>
          <a:xfrm>
            <a:off x="837724" y="4072652"/>
            <a:ext cx="269319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Our Unfair Advantages</a:t>
            </a:r>
            <a:endParaRPr lang="en-US" sz="200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597122"/>
            <a:ext cx="340281" cy="340281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1348145" y="4677847"/>
            <a:ext cx="1638657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AI-Native Architecture</a:t>
            </a:r>
            <a:endParaRPr lang="en-US" sz="1250"/>
          </a:p>
        </p:txBody>
      </p:sp>
      <p:sp>
        <p:nvSpPr>
          <p:cNvPr id="30" name="Text 27"/>
          <p:cNvSpPr/>
          <p:nvPr/>
        </p:nvSpPr>
        <p:spPr>
          <a:xfrm>
            <a:off x="1348145" y="4959668"/>
            <a:ext cx="5881926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Built with Gazal R1 LLM from day one, not retrofitted. Every feature leverages AI for intelligent automation, clinical decision support, and natural language processing.</a:t>
            </a:r>
            <a:endParaRPr lang="en-US" sz="1050"/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211" y="4597122"/>
            <a:ext cx="340281" cy="340281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7910632" y="4677847"/>
            <a:ext cx="1764744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Zero-Setup Deployment</a:t>
            </a:r>
            <a:endParaRPr lang="en-US" sz="1250"/>
          </a:p>
        </p:txBody>
      </p:sp>
      <p:sp>
        <p:nvSpPr>
          <p:cNvPr id="33" name="Text 29"/>
          <p:cNvSpPr/>
          <p:nvPr/>
        </p:nvSpPr>
        <p:spPr>
          <a:xfrm>
            <a:off x="7910632" y="4959668"/>
            <a:ext cx="5882045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using in minutes, not months. Our cloud-native architecture eliminates complex implementations and IT overhead that plague traditional EMR systems.</a:t>
            </a:r>
            <a:endParaRPr lang="en-US" sz="1050"/>
          </a:p>
        </p:txBody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667137"/>
            <a:ext cx="340281" cy="340281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1348145" y="5747861"/>
            <a:ext cx="222408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Humain Infrastructure Backing</a:t>
            </a:r>
            <a:endParaRPr lang="en-US" sz="1250"/>
          </a:p>
        </p:txBody>
      </p:sp>
      <p:sp>
        <p:nvSpPr>
          <p:cNvPr id="36" name="Text 31"/>
          <p:cNvSpPr/>
          <p:nvPr/>
        </p:nvSpPr>
        <p:spPr>
          <a:xfrm>
            <a:off x="1348145" y="6029682"/>
            <a:ext cx="5881926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Saudi AI supercompute infrastructure provides massive scale, reliability, and credibility. Strategic advantage in MENA with global reach capability.</a:t>
            </a:r>
            <a:endParaRPr lang="en-US" sz="1050"/>
          </a:p>
        </p:txBody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211" y="5667137"/>
            <a:ext cx="340281" cy="340281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910632" y="5747861"/>
            <a:ext cx="1601629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Global-First Design</a:t>
            </a:r>
            <a:endParaRPr lang="en-US" sz="1250"/>
          </a:p>
        </p:txBody>
      </p:sp>
      <p:sp>
        <p:nvSpPr>
          <p:cNvPr id="39" name="Text 33"/>
          <p:cNvSpPr/>
          <p:nvPr/>
        </p:nvSpPr>
        <p:spPr>
          <a:xfrm>
            <a:off x="7910632" y="6029682"/>
            <a:ext cx="5882045" cy="435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Unlike regional players, we're building for worldwide scale from the start. Multi-language, multi-currency, multi-regulation compliance built into our core architecture.</a:t>
            </a:r>
            <a:endParaRPr lang="en-US" sz="1050"/>
          </a:p>
        </p:txBody>
      </p:sp>
      <p:sp>
        <p:nvSpPr>
          <p:cNvPr id="40" name="Shape 34"/>
          <p:cNvSpPr/>
          <p:nvPr/>
        </p:nvSpPr>
        <p:spPr>
          <a:xfrm>
            <a:off x="837724" y="6618089"/>
            <a:ext cx="12954952" cy="578168"/>
          </a:xfrm>
          <a:prstGeom prst="roundRect">
            <a:avLst>
              <a:gd name="adj" fmla="val 35322"/>
            </a:avLst>
          </a:prstGeom>
          <a:solidFill>
            <a:srgbClr val="B7C2FB"/>
          </a:solidFill>
          <a:ln/>
        </p:spPr>
      </p:sp>
      <p:pic>
        <p:nvPicPr>
          <p:cNvPr id="4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12" y="6821329"/>
            <a:ext cx="170140" cy="136088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1280041" y="6788110"/>
            <a:ext cx="12376547" cy="217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Market Insight:</a:t>
            </a:r>
            <a:r>
              <a:rPr lang="en-US" sz="105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Competition validates the massive market opportunity. Our differentiation is real - nobody offers this combination of simplicity, AI power, and global infrastructure.</a:t>
            </a:r>
            <a:endParaRPr lang="en-US" sz="10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121" y="404932"/>
            <a:ext cx="355151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Partnership with Humain</a:t>
            </a:r>
            <a:endParaRPr lang="en-US" sz="1750"/>
          </a:p>
        </p:txBody>
      </p:sp>
      <p:sp>
        <p:nvSpPr>
          <p:cNvPr id="3" name="Text 1"/>
          <p:cNvSpPr/>
          <p:nvPr/>
        </p:nvSpPr>
        <p:spPr>
          <a:xfrm>
            <a:off x="589121" y="830104"/>
            <a:ext cx="4979313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Partnership Request: Collaboration with Humain CEO (Tariq)</a:t>
            </a: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589121" y="1294686"/>
            <a:ext cx="1308021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Tachyhealth Brings</a:t>
            </a:r>
            <a:endParaRPr lang="en-US" sz="8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" y="1528108"/>
            <a:ext cx="143589" cy="179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0232" y="1543050"/>
            <a:ext cx="1501497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Domain Expertise</a:t>
            </a:r>
            <a:endParaRPr lang="en-US" sz="850"/>
          </a:p>
        </p:txBody>
      </p:sp>
      <p:sp>
        <p:nvSpPr>
          <p:cNvPr id="7" name="Text 4"/>
          <p:cNvSpPr/>
          <p:nvPr/>
        </p:nvSpPr>
        <p:spPr>
          <a:xfrm>
            <a:off x="900232" y="1779508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understanding of global healthcare infrastructure challenges and requirements</a:t>
            </a:r>
            <a:endParaRPr lang="en-US" sz="75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9" y="2109133"/>
            <a:ext cx="143589" cy="179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0232" y="2124075"/>
            <a:ext cx="1274683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Complete Product Vision</a:t>
            </a:r>
            <a:endParaRPr lang="en-US" sz="850"/>
          </a:p>
        </p:txBody>
      </p:sp>
      <p:sp>
        <p:nvSpPr>
          <p:cNvPr id="10" name="Text 6"/>
          <p:cNvSpPr/>
          <p:nvPr/>
        </p:nvSpPr>
        <p:spPr>
          <a:xfrm>
            <a:off x="900232" y="2360533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Detailed EMR/HIS platform roadmap with proven market research and strategy</a:t>
            </a:r>
            <a:endParaRPr lang="en-US" sz="75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59" y="2690158"/>
            <a:ext cx="143589" cy="179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00232" y="2705100"/>
            <a:ext cx="1175861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Go-to-Market Strategy</a:t>
            </a:r>
            <a:endParaRPr lang="en-US" sz="850"/>
          </a:p>
        </p:txBody>
      </p:sp>
      <p:sp>
        <p:nvSpPr>
          <p:cNvPr id="13" name="Text 8"/>
          <p:cNvSpPr/>
          <p:nvPr/>
        </p:nvSpPr>
        <p:spPr>
          <a:xfrm>
            <a:off x="900232" y="2941558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MENA focus with clear global expansion plan and customer acquisition approach</a:t>
            </a:r>
            <a:endParaRPr lang="en-US" sz="75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" y="3271183"/>
            <a:ext cx="143589" cy="17942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00232" y="3286125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Proven Execution</a:t>
            </a:r>
            <a:endParaRPr lang="en-US" sz="850"/>
          </a:p>
        </p:txBody>
      </p:sp>
      <p:sp>
        <p:nvSpPr>
          <p:cNvPr id="16" name="Text 10"/>
          <p:cNvSpPr/>
          <p:nvPr/>
        </p:nvSpPr>
        <p:spPr>
          <a:xfrm>
            <a:off x="900232" y="3522583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50%+ complete with demonstrated ability to deliver on complex technical projects</a:t>
            </a:r>
            <a:endParaRPr lang="en-US" sz="750"/>
          </a:p>
        </p:txBody>
      </p:sp>
      <p:sp>
        <p:nvSpPr>
          <p:cNvPr id="17" name="Text 11"/>
          <p:cNvSpPr/>
          <p:nvPr/>
        </p:nvSpPr>
        <p:spPr>
          <a:xfrm>
            <a:off x="7439501" y="1294686"/>
            <a:ext cx="1504355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We Need from Humain</a:t>
            </a:r>
            <a:endParaRPr lang="en-US" sz="85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339" y="1528108"/>
            <a:ext cx="143589" cy="179427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750612" y="1543050"/>
            <a:ext cx="1223010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Infrastructure Access</a:t>
            </a:r>
            <a:endParaRPr lang="en-US" sz="850"/>
          </a:p>
        </p:txBody>
      </p:sp>
      <p:sp>
        <p:nvSpPr>
          <p:cNvPr id="20" name="Text 13"/>
          <p:cNvSpPr/>
          <p:nvPr/>
        </p:nvSpPr>
        <p:spPr>
          <a:xfrm>
            <a:off x="7750612" y="1779508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Massive-scale compute resources for AI workloads and real-time processing</a:t>
            </a:r>
            <a:endParaRPr lang="en-US" sz="75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339" y="2109133"/>
            <a:ext cx="143589" cy="17942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7750612" y="2124075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 Center Hosting</a:t>
            </a:r>
            <a:endParaRPr lang="en-US" sz="850"/>
          </a:p>
        </p:txBody>
      </p:sp>
      <p:sp>
        <p:nvSpPr>
          <p:cNvPr id="23" name="Text 15"/>
          <p:cNvSpPr/>
          <p:nvPr/>
        </p:nvSpPr>
        <p:spPr>
          <a:xfrm>
            <a:off x="7750612" y="2360533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Dammam &amp; Riyadh facilities for global reach with enterprise-grade reliability</a:t>
            </a:r>
            <a:endParaRPr lang="en-US" sz="750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339" y="2690158"/>
            <a:ext cx="143589" cy="179427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7750612" y="2705100"/>
            <a:ext cx="1305878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Gazal R1 LLM Integration</a:t>
            </a:r>
            <a:endParaRPr lang="en-US" sz="850"/>
          </a:p>
        </p:txBody>
      </p:sp>
      <p:sp>
        <p:nvSpPr>
          <p:cNvPr id="26" name="Text 17"/>
          <p:cNvSpPr/>
          <p:nvPr/>
        </p:nvSpPr>
        <p:spPr>
          <a:xfrm>
            <a:off x="7750612" y="2941558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integration access for AI-powered clinical features and natural language processing</a:t>
            </a:r>
            <a:endParaRPr lang="en-US" sz="75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339" y="3271183"/>
            <a:ext cx="143589" cy="179427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7750612" y="3286125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Strategic Partnership</a:t>
            </a:r>
            <a:endParaRPr lang="en-US" sz="850"/>
          </a:p>
        </p:txBody>
      </p:sp>
      <p:sp>
        <p:nvSpPr>
          <p:cNvPr id="29" name="Text 19"/>
          <p:cNvSpPr/>
          <p:nvPr/>
        </p:nvSpPr>
        <p:spPr>
          <a:xfrm>
            <a:off x="7750612" y="3522583"/>
            <a:ext cx="629828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Credibility and backing from Saudi AI leader for market entry and expansion</a:t>
            </a:r>
            <a:endParaRPr lang="en-US" sz="750"/>
          </a:p>
        </p:txBody>
      </p:sp>
      <p:sp>
        <p:nvSpPr>
          <p:cNvPr id="30" name="Text 20"/>
          <p:cNvSpPr/>
          <p:nvPr/>
        </p:nvSpPr>
        <p:spPr>
          <a:xfrm>
            <a:off x="589121" y="3926919"/>
            <a:ext cx="2501860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Win-Win Partnership Benefits</a:t>
            </a:r>
            <a:endParaRPr lang="en-US" sz="1400"/>
          </a:p>
        </p:txBody>
      </p:sp>
      <p:sp>
        <p:nvSpPr>
          <p:cNvPr id="31" name="Shape 21"/>
          <p:cNvSpPr/>
          <p:nvPr/>
        </p:nvSpPr>
        <p:spPr>
          <a:xfrm>
            <a:off x="589121" y="5592366"/>
            <a:ext cx="13452158" cy="15240"/>
          </a:xfrm>
          <a:prstGeom prst="roundRect">
            <a:avLst>
              <a:gd name="adj" fmla="val 942264"/>
            </a:avLst>
          </a:prstGeom>
          <a:solidFill>
            <a:srgbClr val="2D4DF2"/>
          </a:solidFill>
          <a:ln/>
        </p:spPr>
      </p:sp>
      <p:sp>
        <p:nvSpPr>
          <p:cNvPr id="32" name="Shape 22"/>
          <p:cNvSpPr/>
          <p:nvPr/>
        </p:nvSpPr>
        <p:spPr>
          <a:xfrm>
            <a:off x="589121" y="4295775"/>
            <a:ext cx="6666190" cy="1296591"/>
          </a:xfrm>
          <a:prstGeom prst="roundRect">
            <a:avLst>
              <a:gd name="adj" fmla="val 11075"/>
            </a:avLst>
          </a:prstGeom>
          <a:solidFill>
            <a:srgbClr val="F3F3FF"/>
          </a:solidFill>
          <a:ln w="7620">
            <a:solidFill>
              <a:srgbClr val="2D4DF2"/>
            </a:solidFill>
            <a:prstDash val="solid"/>
          </a:ln>
        </p:spPr>
      </p:sp>
      <p:sp>
        <p:nvSpPr>
          <p:cNvPr id="33" name="Text 23"/>
          <p:cNvSpPr/>
          <p:nvPr/>
        </p:nvSpPr>
        <p:spPr>
          <a:xfrm>
            <a:off x="3359110" y="4399121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Humain</a:t>
            </a:r>
            <a:endParaRPr lang="en-US" sz="850"/>
          </a:p>
        </p:txBody>
      </p:sp>
      <p:sp>
        <p:nvSpPr>
          <p:cNvPr id="34" name="Text 24"/>
          <p:cNvSpPr/>
          <p:nvPr/>
        </p:nvSpPr>
        <p:spPr>
          <a:xfrm>
            <a:off x="692468" y="4597241"/>
            <a:ext cx="645949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Showcase AI infrastructure with major healthcare use case</a:t>
            </a:r>
            <a:endParaRPr lang="en-US" sz="750"/>
          </a:p>
        </p:txBody>
      </p:sp>
      <p:sp>
        <p:nvSpPr>
          <p:cNvPr id="35" name="Text 25"/>
          <p:cNvSpPr/>
          <p:nvPr/>
        </p:nvSpPr>
        <p:spPr>
          <a:xfrm>
            <a:off x="692468" y="4783812"/>
            <a:ext cx="645949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platform with high-value enterprise customer</a:t>
            </a:r>
            <a:endParaRPr lang="en-US" sz="750"/>
          </a:p>
        </p:txBody>
      </p:sp>
      <p:sp>
        <p:nvSpPr>
          <p:cNvPr id="36" name="Text 26"/>
          <p:cNvSpPr/>
          <p:nvPr/>
        </p:nvSpPr>
        <p:spPr>
          <a:xfrm>
            <a:off x="692468" y="4970383"/>
            <a:ext cx="645949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Align with Saudi Vision 2030 healthcare transformation</a:t>
            </a:r>
            <a:endParaRPr lang="en-US" sz="750"/>
          </a:p>
        </p:txBody>
      </p:sp>
      <p:sp>
        <p:nvSpPr>
          <p:cNvPr id="37" name="Text 27"/>
          <p:cNvSpPr/>
          <p:nvPr/>
        </p:nvSpPr>
        <p:spPr>
          <a:xfrm>
            <a:off x="692468" y="5156954"/>
            <a:ext cx="645949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Significant revenue from infrastructure usage and growth</a:t>
            </a:r>
            <a:endParaRPr lang="en-US" sz="750"/>
          </a:p>
        </p:txBody>
      </p:sp>
      <p:sp>
        <p:nvSpPr>
          <p:cNvPr id="38" name="Text 28"/>
          <p:cNvSpPr/>
          <p:nvPr/>
        </p:nvSpPr>
        <p:spPr>
          <a:xfrm>
            <a:off x="692468" y="5343525"/>
            <a:ext cx="6459498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Establish Humain as leader in healthcare AI infrastructure</a:t>
            </a:r>
            <a:endParaRPr lang="en-US" sz="750"/>
          </a:p>
        </p:txBody>
      </p:sp>
      <p:sp>
        <p:nvSpPr>
          <p:cNvPr id="39" name="Shape 29"/>
          <p:cNvSpPr/>
          <p:nvPr/>
        </p:nvSpPr>
        <p:spPr>
          <a:xfrm>
            <a:off x="7374969" y="5607606"/>
            <a:ext cx="6666309" cy="1296591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40" name="Text 30"/>
          <p:cNvSpPr/>
          <p:nvPr/>
        </p:nvSpPr>
        <p:spPr>
          <a:xfrm>
            <a:off x="10107097" y="5703332"/>
            <a:ext cx="1201936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 AiCare/Tachyhealth</a:t>
            </a:r>
            <a:endParaRPr lang="en-US" sz="850"/>
          </a:p>
        </p:txBody>
      </p:sp>
      <p:sp>
        <p:nvSpPr>
          <p:cNvPr id="41" name="Text 31"/>
          <p:cNvSpPr/>
          <p:nvPr/>
        </p:nvSpPr>
        <p:spPr>
          <a:xfrm>
            <a:off x="7478316" y="5901452"/>
            <a:ext cx="645961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World-class AI infrastructure to power our global platform</a:t>
            </a:r>
            <a:endParaRPr lang="en-US" sz="750"/>
          </a:p>
        </p:txBody>
      </p:sp>
      <p:sp>
        <p:nvSpPr>
          <p:cNvPr id="42" name="Text 32"/>
          <p:cNvSpPr/>
          <p:nvPr/>
        </p:nvSpPr>
        <p:spPr>
          <a:xfrm>
            <a:off x="7478316" y="6088023"/>
            <a:ext cx="645961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Saudi backing provides MENA market credibility and access</a:t>
            </a:r>
            <a:endParaRPr lang="en-US" sz="750"/>
          </a:p>
        </p:txBody>
      </p:sp>
      <p:sp>
        <p:nvSpPr>
          <p:cNvPr id="43" name="Text 33"/>
          <p:cNvSpPr/>
          <p:nvPr/>
        </p:nvSpPr>
        <p:spPr>
          <a:xfrm>
            <a:off x="7478316" y="6274594"/>
            <a:ext cx="645961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Gazal R1 LLM access for differentiated AI features</a:t>
            </a:r>
            <a:endParaRPr lang="en-US" sz="750"/>
          </a:p>
        </p:txBody>
      </p:sp>
      <p:sp>
        <p:nvSpPr>
          <p:cNvPr id="44" name="Text 34"/>
          <p:cNvSpPr/>
          <p:nvPr/>
        </p:nvSpPr>
        <p:spPr>
          <a:xfrm>
            <a:off x="7478316" y="6461165"/>
            <a:ext cx="645961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 path to market with proven, scalable infrastructure</a:t>
            </a:r>
            <a:endParaRPr lang="en-US" sz="750"/>
          </a:p>
        </p:txBody>
      </p:sp>
      <p:sp>
        <p:nvSpPr>
          <p:cNvPr id="45" name="Text 35"/>
          <p:cNvSpPr/>
          <p:nvPr/>
        </p:nvSpPr>
        <p:spPr>
          <a:xfrm>
            <a:off x="7478316" y="6647736"/>
            <a:ext cx="6459617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00"/>
              </a:lnSpc>
              <a:buSzPct val="100000"/>
              <a:buChar char="•"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Strategic partnership accelerates funding and customer acquisition</a:t>
            </a:r>
            <a:endParaRPr lang="en-US" sz="750"/>
          </a:p>
        </p:txBody>
      </p:sp>
      <p:sp>
        <p:nvSpPr>
          <p:cNvPr id="46" name="Text 36"/>
          <p:cNvSpPr/>
          <p:nvPr/>
        </p:nvSpPr>
        <p:spPr>
          <a:xfrm>
            <a:off x="589121" y="7044452"/>
            <a:ext cx="440424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$10M</a:t>
            </a:r>
            <a:endParaRPr lang="en-US" sz="2450"/>
          </a:p>
        </p:txBody>
      </p:sp>
      <p:sp>
        <p:nvSpPr>
          <p:cNvPr id="47" name="Text 37"/>
          <p:cNvSpPr/>
          <p:nvPr/>
        </p:nvSpPr>
        <p:spPr>
          <a:xfrm>
            <a:off x="2228136" y="7479983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1 ARR Target</a:t>
            </a:r>
            <a:endParaRPr lang="en-US" sz="850"/>
          </a:p>
        </p:txBody>
      </p:sp>
      <p:sp>
        <p:nvSpPr>
          <p:cNvPr id="48" name="Text 38"/>
          <p:cNvSpPr/>
          <p:nvPr/>
        </p:nvSpPr>
        <p:spPr>
          <a:xfrm>
            <a:off x="589121" y="7678103"/>
            <a:ext cx="4404241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Revenue potential from successful partnership</a:t>
            </a:r>
            <a:endParaRPr lang="en-US" sz="750"/>
          </a:p>
        </p:txBody>
      </p:sp>
      <p:sp>
        <p:nvSpPr>
          <p:cNvPr id="49" name="Text 39"/>
          <p:cNvSpPr/>
          <p:nvPr/>
        </p:nvSpPr>
        <p:spPr>
          <a:xfrm>
            <a:off x="5113020" y="7044452"/>
            <a:ext cx="440424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1000+</a:t>
            </a:r>
            <a:endParaRPr lang="en-US" sz="2450"/>
          </a:p>
        </p:txBody>
      </p:sp>
      <p:sp>
        <p:nvSpPr>
          <p:cNvPr id="50" name="Text 40"/>
          <p:cNvSpPr/>
          <p:nvPr/>
        </p:nvSpPr>
        <p:spPr>
          <a:xfrm>
            <a:off x="6752034" y="7479983"/>
            <a:ext cx="1126212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Users by Year 1</a:t>
            </a:r>
            <a:endParaRPr lang="en-US" sz="850"/>
          </a:p>
        </p:txBody>
      </p:sp>
      <p:sp>
        <p:nvSpPr>
          <p:cNvPr id="51" name="Text 41"/>
          <p:cNvSpPr/>
          <p:nvPr/>
        </p:nvSpPr>
        <p:spPr>
          <a:xfrm>
            <a:off x="5113020" y="7678103"/>
            <a:ext cx="4404241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professionals using Humain infrastructure</a:t>
            </a:r>
            <a:endParaRPr lang="en-US" sz="750"/>
          </a:p>
        </p:txBody>
      </p:sp>
      <p:sp>
        <p:nvSpPr>
          <p:cNvPr id="52" name="Text 42"/>
          <p:cNvSpPr/>
          <p:nvPr/>
        </p:nvSpPr>
        <p:spPr>
          <a:xfrm>
            <a:off x="9636919" y="7044452"/>
            <a:ext cx="440424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10K+</a:t>
            </a:r>
            <a:endParaRPr lang="en-US" sz="2450"/>
          </a:p>
        </p:txBody>
      </p:sp>
      <p:sp>
        <p:nvSpPr>
          <p:cNvPr id="53" name="Text 43"/>
          <p:cNvSpPr/>
          <p:nvPr/>
        </p:nvSpPr>
        <p:spPr>
          <a:xfrm>
            <a:off x="11248668" y="7479983"/>
            <a:ext cx="1180624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5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MENA Hospital Market</a:t>
            </a:r>
            <a:endParaRPr lang="en-US" sz="850"/>
          </a:p>
        </p:txBody>
      </p:sp>
      <p:sp>
        <p:nvSpPr>
          <p:cNvPr id="54" name="Text 44"/>
          <p:cNvSpPr/>
          <p:nvPr/>
        </p:nvSpPr>
        <p:spPr>
          <a:xfrm>
            <a:off x="9636919" y="7678103"/>
            <a:ext cx="4404241" cy="153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75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Immediate addressable market opportunity</a:t>
            </a:r>
            <a:endParaRPr lang="en-US" sz="7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revision>1</cp:revision>
  <dcterms:created xsi:type="dcterms:W3CDTF">2025-10-04T22:41:22Z</dcterms:created>
  <dcterms:modified xsi:type="dcterms:W3CDTF">2025-10-05T06:44:03Z</dcterms:modified>
</cp:coreProperties>
</file>